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91"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52" r:id="rId29"/>
    <p:sldId id="320" r:id="rId30"/>
    <p:sldId id="321" r:id="rId31"/>
    <p:sldId id="322" r:id="rId32"/>
    <p:sldId id="323" r:id="rId33"/>
    <p:sldId id="340" r:id="rId34"/>
    <p:sldId id="341" r:id="rId35"/>
    <p:sldId id="342" r:id="rId36"/>
    <p:sldId id="324" r:id="rId37"/>
    <p:sldId id="343" r:id="rId38"/>
    <p:sldId id="325" r:id="rId39"/>
    <p:sldId id="326" r:id="rId40"/>
    <p:sldId id="327" r:id="rId41"/>
    <p:sldId id="328" r:id="rId42"/>
    <p:sldId id="344" r:id="rId43"/>
    <p:sldId id="345" r:id="rId44"/>
    <p:sldId id="346" r:id="rId45"/>
    <p:sldId id="347" r:id="rId46"/>
    <p:sldId id="348" r:id="rId47"/>
    <p:sldId id="349" r:id="rId48"/>
    <p:sldId id="351" r:id="rId49"/>
    <p:sldId id="350" r:id="rId50"/>
    <p:sldId id="330" r:id="rId51"/>
    <p:sldId id="293" r:id="rId52"/>
  </p:sldIdLst>
  <p:sldSz cx="12192000" cy="6858000"/>
  <p:notesSz cx="6858000" cy="9144000"/>
  <p:embeddedFontLst>
    <p:embeddedFont>
      <p:font typeface="Lexend" panose="020B0604020202020204" charset="0"/>
      <p:regular r:id="rId54"/>
      <p:bold r:id="rId55"/>
    </p:embeddedFont>
    <p:embeddedFont>
      <p:font typeface="Play" panose="020B0604020202020204" charset="0"/>
      <p:regular r:id="rId56"/>
      <p:bold r:id="rId57"/>
    </p:embeddedFont>
    <p:embeddedFont>
      <p:font typeface="Poppins" panose="00000500000000000000" pitchFamily="2" charset="0"/>
      <p:regular r:id="rId58"/>
      <p:bold r:id="rId59"/>
      <p:italic r:id="rId60"/>
      <p:boldItalic r:id="rId61"/>
    </p:embeddedFont>
    <p:embeddedFont>
      <p:font typeface="Poppins Medium" panose="000006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gzi2kpRGKOJcP53mtUQf8hCtj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per Ebiçoğlu" initials="AE" lastIdx="2" clrIdx="0">
    <p:extLst>
      <p:ext uri="{19B8F6BF-5375-455C-9EA6-DF929625EA0E}">
        <p15:presenceInfo xmlns:p15="http://schemas.microsoft.com/office/powerpoint/2012/main" userId="6aaaec9fa86781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162" autoAdjust="0"/>
  </p:normalViewPr>
  <p:slideViewPr>
    <p:cSldViewPr snapToGrid="0">
      <p:cViewPr varScale="1">
        <p:scale>
          <a:sx n="71" d="100"/>
          <a:sy n="71" d="100"/>
        </p:scale>
        <p:origin x="20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bp.io/docs/commercial/latest/abp-framework-vs-abp-commercia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ABP </a:t>
            </a:r>
            <a:r>
              <a:rPr lang="tr-TR" dirty="0" err="1"/>
              <a:t>started</a:t>
            </a:r>
            <a:r>
              <a:rPr lang="tr-TR" dirty="0"/>
              <a:t> </a:t>
            </a:r>
            <a:r>
              <a:rPr lang="tr-TR" dirty="0" err="1"/>
              <a:t>its</a:t>
            </a:r>
            <a:r>
              <a:rPr lang="tr-TR" dirty="0"/>
              <a:t> life as </a:t>
            </a:r>
            <a:r>
              <a:rPr lang="tr-TR" dirty="0" err="1"/>
              <a:t>open-source</a:t>
            </a:r>
            <a:r>
              <a:rPr lang="tr-TR" dirty="0"/>
              <a:t> in 2017. </a:t>
            </a:r>
            <a:r>
              <a:rPr lang="tr-TR" dirty="0" err="1"/>
              <a:t>We</a:t>
            </a:r>
            <a:r>
              <a:rPr lang="tr-TR" dirty="0"/>
              <a:t> </a:t>
            </a:r>
            <a:r>
              <a:rPr lang="tr-TR" dirty="0" err="1"/>
              <a:t>created</a:t>
            </a:r>
            <a:r>
              <a:rPr lang="tr-TR" dirty="0"/>
              <a:t> a </a:t>
            </a:r>
            <a:r>
              <a:rPr lang="tr-TR" dirty="0" err="1"/>
              <a:t>microservice</a:t>
            </a:r>
            <a:r>
              <a:rPr lang="tr-TR" dirty="0"/>
              <a:t> </a:t>
            </a:r>
            <a:r>
              <a:rPr lang="tr-TR" dirty="0" err="1"/>
              <a:t>compliant</a:t>
            </a:r>
            <a:r>
              <a:rPr lang="tr-TR" dirty="0"/>
              <a:t>, </a:t>
            </a:r>
            <a:r>
              <a:rPr lang="tr-TR" dirty="0" err="1"/>
              <a:t>multi-tenant</a:t>
            </a:r>
            <a:r>
              <a:rPr lang="tr-TR" dirty="0"/>
              <a:t> web </a:t>
            </a:r>
            <a:r>
              <a:rPr lang="tr-TR" dirty="0" err="1"/>
              <a:t>application</a:t>
            </a:r>
            <a:r>
              <a:rPr lang="tr-TR" dirty="0"/>
              <a:t> Framework. </a:t>
            </a:r>
            <a:r>
              <a:rPr lang="tr-TR" dirty="0" err="1"/>
              <a:t>Now</a:t>
            </a:r>
            <a:r>
              <a:rPr lang="tr-TR" dirty="0"/>
              <a:t> </a:t>
            </a:r>
            <a:r>
              <a:rPr lang="tr-TR" dirty="0" err="1"/>
              <a:t>it’s</a:t>
            </a:r>
            <a:r>
              <a:rPr lang="tr-TR" dirty="0"/>
              <a:t> </a:t>
            </a:r>
            <a:r>
              <a:rPr lang="tr-TR" dirty="0" err="1"/>
              <a:t>almost</a:t>
            </a:r>
            <a:r>
              <a:rPr lang="tr-TR" dirty="0"/>
              <a:t> 14K </a:t>
            </a:r>
            <a:r>
              <a:rPr lang="tr-TR" dirty="0" err="1"/>
              <a:t>stars</a:t>
            </a:r>
            <a:r>
              <a:rPr lang="tr-TR" dirty="0"/>
              <a:t> on </a:t>
            </a:r>
            <a:r>
              <a:rPr lang="tr-TR" dirty="0" err="1"/>
              <a:t>GitHub</a:t>
            </a:r>
            <a:r>
              <a:rPr lang="tr-TR" dirty="0"/>
              <a:t>.</a:t>
            </a:r>
          </a:p>
          <a:p>
            <a:endParaRPr lang="tr-TR" dirty="0"/>
          </a:p>
          <a:p>
            <a:r>
              <a:rPr lang="en-US" b="1" dirty="0"/>
              <a:t>ABP Framework (open-source):</a:t>
            </a:r>
            <a:r>
              <a:rPr lang="en-US" dirty="0"/>
              <a:t> the free, community-driven foundation—architecture, starter templates, CLI, </a:t>
            </a:r>
            <a:r>
              <a:rPr lang="en-US" dirty="0" err="1"/>
              <a:t>LeptonX</a:t>
            </a:r>
            <a:r>
              <a:rPr lang="en-US" dirty="0"/>
              <a:t> Lite theme, and a set of “basic” modules. </a:t>
            </a:r>
            <a:r>
              <a:rPr lang="en-US" dirty="0">
                <a:hlinkClick r:id="rId3"/>
              </a:rPr>
              <a:t>abp.io</a:t>
            </a:r>
            <a:endParaRPr lang="en-US" dirty="0"/>
          </a:p>
          <a:p>
            <a:endParaRPr lang="tr-TR" dirty="0"/>
          </a:p>
          <a:p>
            <a:r>
              <a:rPr lang="en-US" b="1" dirty="0"/>
              <a:t>Choose PRO</a:t>
            </a:r>
            <a:r>
              <a:rPr lang="en-US" dirty="0"/>
              <a:t> if you need to ship faster with out-of-the-box SaaS features, richer modules, enterprise-grade theming, code generation, and guaranteed support/SLA. Typical for teams, ISVs, and multi-tenant products</a:t>
            </a:r>
            <a:endParaRPr lang="tr-TR" dirty="0"/>
          </a:p>
          <a:p>
            <a:endParaRPr lang="tr-TR" dirty="0"/>
          </a:p>
          <a:p>
            <a:endParaRPr lang="tr-TR"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292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dirty="0"/>
              <a:t>MICROSERVICE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dirty="0">
                <a:solidFill>
                  <a:srgbClr val="555F73"/>
                </a:solidFill>
                <a:effectLst/>
                <a:latin typeface="Lexend" panose="020B0604020202020204" charset="0"/>
              </a:rPr>
              <a:t>Scalability</a:t>
            </a:r>
            <a:endParaRPr lang="en-US" b="1" dirty="0"/>
          </a:p>
          <a:p>
            <a:r>
              <a:rPr lang="en-US" dirty="0"/>
              <a:t>Scale individual services based on demand, optimizing resource usage.</a:t>
            </a:r>
          </a:p>
          <a:p>
            <a:r>
              <a:rPr lang="en-US" b="1" dirty="0"/>
              <a:t>Flexibility</a:t>
            </a:r>
          </a:p>
          <a:p>
            <a:r>
              <a:rPr lang="en-US" dirty="0"/>
              <a:t>Use different technologies (e.g., .NET, Node.js) and databases per service.</a:t>
            </a:r>
          </a:p>
          <a:p>
            <a:r>
              <a:rPr lang="en-US" b="1" dirty="0"/>
              <a:t>Resilience</a:t>
            </a:r>
          </a:p>
          <a:p>
            <a:r>
              <a:rPr lang="en-US" dirty="0"/>
              <a:t>Isolate failures to specific services, improving overall system reliability.</a:t>
            </a:r>
          </a:p>
          <a:p>
            <a:r>
              <a:rPr lang="en-US" b="1" dirty="0"/>
              <a:t>Team Autonomy</a:t>
            </a:r>
          </a:p>
          <a:p>
            <a:r>
              <a:rPr lang="en-US" dirty="0"/>
              <a:t>Enable parallel development by independent teams.</a:t>
            </a:r>
          </a:p>
          <a:p>
            <a:r>
              <a:rPr lang="en-US" b="1" dirty="0"/>
              <a:t>Continuous Deployment</a:t>
            </a:r>
          </a:p>
          <a:p>
            <a:r>
              <a:rPr lang="en-US" dirty="0"/>
              <a:t>Deploy updates to one service without affecting others.</a:t>
            </a:r>
            <a:endParaRPr lang="tr-TR" dirty="0"/>
          </a:p>
          <a:p>
            <a:endParaRPr lang="tr-TR" dirty="0"/>
          </a:p>
          <a:p>
            <a:r>
              <a:rPr lang="tr-TR" b="1" dirty="0"/>
              <a:t>MODULAR ARCHITECTURE</a:t>
            </a:r>
          </a:p>
          <a:p>
            <a:pPr algn="l"/>
            <a:r>
              <a:rPr lang="en-US" b="1" i="0" dirty="0">
                <a:solidFill>
                  <a:srgbClr val="555F73"/>
                </a:solidFill>
                <a:effectLst/>
                <a:latin typeface="Lexend" panose="020B0604020202020204" charset="0"/>
              </a:rPr>
              <a:t>Simplified Development and Deployment</a:t>
            </a:r>
          </a:p>
          <a:p>
            <a:pPr algn="l"/>
            <a:r>
              <a:rPr lang="en-US" b="0" i="0" dirty="0">
                <a:solidFill>
                  <a:srgbClr val="69707B"/>
                </a:solidFill>
                <a:effectLst/>
                <a:latin typeface="Poppins" panose="00000500000000000000" pitchFamily="2" charset="0"/>
              </a:rPr>
              <a:t>Maintaining a single codebase and deployment pipeline reduces complexity compared to microservices architectures.</a:t>
            </a:r>
          </a:p>
          <a:p>
            <a:pPr algn="l"/>
            <a:r>
              <a:rPr lang="en-US" b="1" i="0" dirty="0">
                <a:solidFill>
                  <a:srgbClr val="555F73"/>
                </a:solidFill>
                <a:effectLst/>
                <a:latin typeface="Lexend" panose="020B0604020202020204" charset="0"/>
              </a:rPr>
              <a:t>Enhanced Maintainability</a:t>
            </a:r>
          </a:p>
          <a:p>
            <a:pPr algn="l"/>
            <a:r>
              <a:rPr lang="en-US" b="0" i="0" dirty="0">
                <a:solidFill>
                  <a:srgbClr val="69707B"/>
                </a:solidFill>
                <a:effectLst/>
                <a:latin typeface="Poppins" panose="00000500000000000000" pitchFamily="2" charset="0"/>
              </a:rPr>
              <a:t>Clear module boundaries facilitate easier updates and maintenance, as changes can be made within a module without affecting others.</a:t>
            </a:r>
          </a:p>
          <a:p>
            <a:pPr algn="l"/>
            <a:r>
              <a:rPr lang="en-US" b="1" i="0" dirty="0">
                <a:solidFill>
                  <a:srgbClr val="555F73"/>
                </a:solidFill>
                <a:effectLst/>
                <a:latin typeface="Lexend" panose="020B0604020202020204" charset="0"/>
              </a:rPr>
              <a:t>Scalability Potential</a:t>
            </a:r>
          </a:p>
          <a:p>
            <a:pPr algn="l"/>
            <a:r>
              <a:rPr lang="en-US" b="0" i="0" dirty="0">
                <a:solidFill>
                  <a:srgbClr val="69707B"/>
                </a:solidFill>
                <a:effectLst/>
                <a:latin typeface="Poppins" panose="00000500000000000000" pitchFamily="2" charset="0"/>
              </a:rPr>
              <a:t>While starting as a monolith, the modular structure allows individual modules to be extracted into microservices if scaling needs to evolve.</a:t>
            </a:r>
          </a:p>
          <a:p>
            <a:pPr algn="l"/>
            <a:r>
              <a:rPr lang="en-US" b="1" i="0" dirty="0">
                <a:solidFill>
                  <a:srgbClr val="555F73"/>
                </a:solidFill>
                <a:effectLst/>
                <a:latin typeface="Lexend" panose="020B0604020202020204" charset="0"/>
              </a:rPr>
              <a:t>Parallel Development</a:t>
            </a:r>
          </a:p>
          <a:p>
            <a:pPr algn="l"/>
            <a:r>
              <a:rPr lang="en-US" b="0" i="0" dirty="0">
                <a:solidFill>
                  <a:srgbClr val="69707B"/>
                </a:solidFill>
                <a:effectLst/>
                <a:latin typeface="Poppins" panose="00000500000000000000" pitchFamily="2" charset="0"/>
              </a:rPr>
              <a:t>Multiple teams and developers can work on different modules in parallel without affecting each other</a:t>
            </a:r>
          </a:p>
          <a:p>
            <a:endParaRPr lang="tr-TR" dirty="0"/>
          </a:p>
          <a:p>
            <a:r>
              <a:rPr lang="tr-TR" b="1" dirty="0"/>
              <a:t>DOMAIN DRIVEN DESIGN</a:t>
            </a:r>
          </a:p>
          <a:p>
            <a:r>
              <a:rPr lang="en-US" b="0" i="0" dirty="0">
                <a:solidFill>
                  <a:srgbClr val="555F73"/>
                </a:solidFill>
                <a:effectLst/>
                <a:latin typeface="Poppins" panose="00000500000000000000" pitchFamily="2" charset="0"/>
              </a:rPr>
              <a:t>DDD is best suited for complex domains and large-scale applications. However, for systems where the core logic is complex and evolves over time, applying DDD principles and patterns can lead to a significantly more flexible, modular, and</a:t>
            </a:r>
            <a:r>
              <a:rPr lang="tr-TR" b="0" i="0" dirty="0">
                <a:solidFill>
                  <a:srgbClr val="555F73"/>
                </a:solidFill>
                <a:effectLst/>
                <a:latin typeface="Poppins" panose="00000500000000000000" pitchFamily="2" charset="0"/>
              </a:rPr>
              <a:t> </a:t>
            </a:r>
            <a:r>
              <a:rPr lang="en-US" b="0" i="0" dirty="0">
                <a:solidFill>
                  <a:srgbClr val="555F73"/>
                </a:solidFill>
                <a:effectLst/>
                <a:latin typeface="Poppins" panose="00000500000000000000" pitchFamily="2" charset="0"/>
              </a:rPr>
              <a:t>maintainable code base.</a:t>
            </a:r>
            <a:r>
              <a:rPr lang="tr-TR" b="0" i="0" dirty="0">
                <a:solidFill>
                  <a:srgbClr val="555F73"/>
                </a:solidFill>
                <a:effectLst/>
                <a:latin typeface="Poppins" panose="00000500000000000000" pitchFamily="2" charset="0"/>
              </a:rPr>
              <a:t> ABP </a:t>
            </a:r>
            <a:r>
              <a:rPr lang="tr-TR" b="0" i="0" dirty="0" err="1">
                <a:solidFill>
                  <a:srgbClr val="555F73"/>
                </a:solidFill>
                <a:effectLst/>
                <a:latin typeface="Poppins" panose="00000500000000000000" pitchFamily="2" charset="0"/>
              </a:rPr>
              <a:t>applies</a:t>
            </a:r>
            <a:r>
              <a:rPr lang="tr-TR" b="0" i="0" dirty="0">
                <a:solidFill>
                  <a:srgbClr val="555F73"/>
                </a:solidFill>
                <a:effectLst/>
                <a:latin typeface="Poppins" panose="00000500000000000000" pitchFamily="2" charset="0"/>
              </a:rPr>
              <a:t> DDD </a:t>
            </a:r>
            <a:r>
              <a:rPr lang="tr-TR" b="0" i="0" dirty="0" err="1">
                <a:solidFill>
                  <a:srgbClr val="555F73"/>
                </a:solidFill>
                <a:effectLst/>
                <a:latin typeface="Poppins" panose="00000500000000000000" pitchFamily="2" charset="0"/>
              </a:rPr>
              <a:t>rules</a:t>
            </a:r>
            <a:r>
              <a:rPr lang="tr-TR" b="0" i="0" dirty="0">
                <a:solidFill>
                  <a:srgbClr val="555F73"/>
                </a:solidFill>
                <a:effectLst/>
                <a:latin typeface="Poppins" panose="00000500000000000000" pitchFamily="2" charset="0"/>
              </a:rPr>
              <a:t> in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templates</a:t>
            </a:r>
            <a:r>
              <a:rPr lang="tr-TR" b="0" i="0" dirty="0">
                <a:solidFill>
                  <a:srgbClr val="555F73"/>
                </a:solidFill>
                <a:effectLst/>
                <a:latin typeface="Poppins" panose="00000500000000000000" pitchFamily="2" charset="0"/>
              </a:rPr>
              <a:t>.</a:t>
            </a:r>
          </a:p>
          <a:p>
            <a:endParaRPr lang="tr-TR" b="0" i="0" dirty="0">
              <a:solidFill>
                <a:srgbClr val="555F73"/>
              </a:solidFill>
              <a:effectLst/>
              <a:latin typeface="Poppins" panose="00000500000000000000" pitchFamily="2" charset="0"/>
            </a:endParaRPr>
          </a:p>
          <a:p>
            <a:r>
              <a:rPr lang="tr-TR" b="1" i="0" dirty="0">
                <a:solidFill>
                  <a:srgbClr val="555F73"/>
                </a:solidFill>
                <a:effectLst/>
                <a:latin typeface="Poppins" panose="00000500000000000000" pitchFamily="2" charset="0"/>
              </a:rPr>
              <a:t>MULTI-TENANCY</a:t>
            </a:r>
          </a:p>
          <a:p>
            <a:r>
              <a:rPr lang="tr-TR" b="0" i="0" dirty="0" err="1">
                <a:solidFill>
                  <a:srgbClr val="555F73"/>
                </a:solidFill>
                <a:effectLst/>
                <a:latin typeface="Poppins" panose="00000500000000000000" pitchFamily="2" charset="0"/>
              </a:rPr>
              <a:t>In</a:t>
            </a:r>
            <a:r>
              <a:rPr lang="tr-TR" b="0" i="0" dirty="0">
                <a:solidFill>
                  <a:srgbClr val="555F73"/>
                </a:solidFill>
                <a:effectLst/>
                <a:latin typeface="Poppins" panose="00000500000000000000" pitchFamily="2" charset="0"/>
              </a:rPr>
              <a:t> ABP </a:t>
            </a:r>
            <a:r>
              <a:rPr lang="tr-TR" b="0" i="0" dirty="0" err="1">
                <a:solidFill>
                  <a:srgbClr val="555F73"/>
                </a:solidFill>
                <a:effectLst/>
                <a:latin typeface="Poppins" panose="00000500000000000000" pitchFamily="2" charset="0"/>
              </a:rPr>
              <a:t>projects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multi-tenancy</a:t>
            </a:r>
            <a:r>
              <a:rPr lang="tr-TR" b="0" i="0" dirty="0">
                <a:solidFill>
                  <a:srgbClr val="555F73"/>
                </a:solidFill>
                <a:effectLst/>
                <a:latin typeface="Poppins" panose="00000500000000000000" pitchFamily="2" charset="0"/>
              </a:rPr>
              <a:t> can be on and </a:t>
            </a:r>
            <a:r>
              <a:rPr lang="tr-TR" b="0" i="0" dirty="0" err="1">
                <a:solidFill>
                  <a:srgbClr val="555F73"/>
                </a:solidFill>
                <a:effectLst/>
                <a:latin typeface="Poppins" panose="00000500000000000000" pitchFamily="2" charset="0"/>
              </a:rPr>
              <a:t>off</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just</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with</a:t>
            </a:r>
            <a:r>
              <a:rPr lang="tr-TR" b="0" i="0" dirty="0">
                <a:solidFill>
                  <a:srgbClr val="555F73"/>
                </a:solidFill>
                <a:effectLst/>
                <a:latin typeface="Poppins" panose="00000500000000000000" pitchFamily="2" charset="0"/>
              </a:rPr>
              <a:t> a </a:t>
            </a:r>
            <a:r>
              <a:rPr lang="tr-TR" b="0" i="0" dirty="0" err="1">
                <a:solidFill>
                  <a:srgbClr val="555F73"/>
                </a:solidFill>
                <a:effectLst/>
                <a:latin typeface="Poppins" panose="00000500000000000000" pitchFamily="2" charset="0"/>
              </a:rPr>
              <a:t>boolean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flag</a:t>
            </a:r>
            <a:r>
              <a:rPr lang="tr-TR" b="0" i="0" dirty="0">
                <a:solidFill>
                  <a:srgbClr val="555F73"/>
                </a:solidFill>
                <a:effectLst/>
                <a:latin typeface="Poppins" panose="00000500000000000000" pitchFamily="2" charset="0"/>
              </a:rPr>
              <a:t>. Rest of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work</a:t>
            </a:r>
            <a:r>
              <a:rPr lang="tr-TR" b="0" i="0" dirty="0">
                <a:solidFill>
                  <a:srgbClr val="555F73"/>
                </a:solidFill>
                <a:effectLst/>
                <a:latin typeface="Poppins" panose="00000500000000000000" pitchFamily="2" charset="0"/>
              </a:rPr>
              <a:t> is done by ABP.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share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same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database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they</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have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dedicated</a:t>
            </a:r>
            <a:r>
              <a:rPr lang="tr-TR" b="0" i="0" dirty="0">
                <a:solidFill>
                  <a:srgbClr val="555F73"/>
                </a:solidFill>
                <a:effectLst/>
                <a:latin typeface="Poppins" panose="00000500000000000000" pitchFamily="2" charset="0"/>
              </a:rPr>
              <a:t> db. </a:t>
            </a:r>
            <a:r>
              <a:rPr lang="tr-TR" b="0" i="0" dirty="0" err="1">
                <a:solidFill>
                  <a:srgbClr val="555F73"/>
                </a:solidFill>
                <a:effectLst/>
                <a:latin typeface="Poppins" panose="00000500000000000000" pitchFamily="2" charset="0"/>
              </a:rPr>
              <a:t>Each</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have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different</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configurations</a:t>
            </a:r>
            <a:r>
              <a:rPr lang="tr-TR" b="0" i="0" dirty="0">
                <a:solidFill>
                  <a:srgbClr val="555F73"/>
                </a:solidFill>
                <a:effectLst/>
                <a:latin typeface="Poppins" panose="00000500000000000000" pitchFamily="2" charset="0"/>
              </a:rPr>
              <a:t> and </a:t>
            </a:r>
            <a:r>
              <a:rPr lang="tr-TR" b="0" i="0" dirty="0" err="1">
                <a:solidFill>
                  <a:srgbClr val="555F73"/>
                </a:solidFill>
                <a:effectLst/>
                <a:latin typeface="Poppins" panose="00000500000000000000" pitchFamily="2" charset="0"/>
              </a:rPr>
              <a:t>settings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use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subdomains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identify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enable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disable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multi-tenancy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within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custom</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code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Access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data.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entities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are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automatically</a:t>
            </a:r>
            <a:r>
              <a:rPr lang="tr-TR" b="0" i="0" dirty="0">
                <a:solidFill>
                  <a:srgbClr val="555F73"/>
                </a:solidFill>
                <a:effectLst/>
                <a:latin typeface="Poppins" panose="00000500000000000000" pitchFamily="2" charset="0"/>
              </a:rPr>
              <a:t> set </a:t>
            </a:r>
            <a:r>
              <a:rPr lang="tr-TR" b="0" i="0" dirty="0" err="1">
                <a:solidFill>
                  <a:srgbClr val="555F73"/>
                </a:solidFill>
                <a:effectLst/>
                <a:latin typeface="Poppins" panose="00000500000000000000" pitchFamily="2" charset="0"/>
              </a:rPr>
              <a:t>tenant</a:t>
            </a:r>
            <a:r>
              <a:rPr lang="tr-TR" b="0" i="0" dirty="0">
                <a:solidFill>
                  <a:srgbClr val="555F73"/>
                </a:solidFill>
                <a:effectLst/>
                <a:latin typeface="Poppins" panose="00000500000000000000" pitchFamily="2" charset="0"/>
              </a:rPr>
              <a:t> ID,</a:t>
            </a:r>
          </a:p>
          <a:p>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when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fetch</a:t>
            </a:r>
            <a:r>
              <a:rPr lang="tr-TR" b="0" i="0" dirty="0">
                <a:solidFill>
                  <a:srgbClr val="555F73"/>
                </a:solidFill>
                <a:effectLst/>
                <a:latin typeface="Poppins" panose="00000500000000000000" pitchFamily="2" charset="0"/>
              </a:rPr>
              <a:t> data from </a:t>
            </a:r>
            <a:r>
              <a:rPr lang="tr-TR" b="0" i="0" dirty="0" err="1">
                <a:solidFill>
                  <a:srgbClr val="555F73"/>
                </a:solidFill>
                <a:effectLst/>
                <a:latin typeface="Poppins" panose="00000500000000000000" pitchFamily="2" charset="0"/>
              </a:rPr>
              <a:t>database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it’ll</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bring</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only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active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data. </a:t>
            </a:r>
            <a:r>
              <a:rPr lang="tr-TR" b="0" i="0" dirty="0" err="1">
                <a:solidFill>
                  <a:srgbClr val="555F73"/>
                </a:solidFill>
                <a:effectLst/>
                <a:latin typeface="Poppins" panose="00000500000000000000" pitchFamily="2" charset="0"/>
              </a:rPr>
              <a:t>no</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need</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do </a:t>
            </a:r>
            <a:r>
              <a:rPr lang="tr-TR" b="0" i="0" dirty="0" err="1">
                <a:solidFill>
                  <a:srgbClr val="555F73"/>
                </a:solidFill>
                <a:effectLst/>
                <a:latin typeface="Poppins" panose="00000500000000000000" pitchFamily="2" charset="0"/>
              </a:rPr>
              <a:t>manual</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work</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tenancy</a:t>
            </a:r>
            <a:r>
              <a:rPr lang="tr-TR" b="0" i="0" dirty="0">
                <a:solidFill>
                  <a:srgbClr val="555F73"/>
                </a:solidFill>
                <a:effectLst/>
                <a:latin typeface="Poppins" panose="00000500000000000000" pitchFamily="2" charset="0"/>
              </a:rPr>
              <a:t>.</a:t>
            </a:r>
            <a:endParaRPr lang="en-US" b="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30</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574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https://abp.io/Framework</a:t>
            </a:r>
            <a:r>
              <a:rPr lang="tr-TR" dirty="0"/>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31</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4191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32</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96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33</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7877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4089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4413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https://leptontheme.com/</a:t>
            </a:r>
            <a:endParaRPr lang="tr-TR" dirty="0"/>
          </a:p>
          <a:p>
            <a:endParaRPr lang="tr-TR" dirty="0"/>
          </a:p>
          <a:p>
            <a:r>
              <a:rPr lang="en-US" dirty="0"/>
              <a:t>https://x.leptontheme.com/side-menu</a:t>
            </a:r>
            <a:endParaRPr lang="tr-TR"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4503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https://abp.io/modules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9002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F73"/>
                </a:solidFill>
                <a:effectLst/>
                <a:latin typeface="Lexend" panose="020B0604020202020204" charset="0"/>
              </a:rPr>
              <a:t>Two Framework Options</a:t>
            </a:r>
          </a:p>
          <a:p>
            <a:pPr algn="l"/>
            <a:r>
              <a:rPr lang="en-US" b="0" i="0" dirty="0">
                <a:solidFill>
                  <a:srgbClr val="69707B"/>
                </a:solidFill>
                <a:effectLst/>
                <a:latin typeface="Poppins" panose="00000500000000000000" pitchFamily="2" charset="0"/>
              </a:rPr>
              <a:t>ABP provides both React Native and .NET MAUI mobile startup templates. This way, you can choose the one that best suits your needs. Both apps reuse code at the highest rate between iOS and Android platforms.</a:t>
            </a:r>
          </a:p>
          <a:p>
            <a:r>
              <a:rPr lang="en-US" b="0" i="0" dirty="0">
                <a:solidFill>
                  <a:srgbClr val="69707B"/>
                </a:solidFill>
                <a:effectLst/>
                <a:latin typeface="Poppins" panose="00000500000000000000" pitchFamily="2" charset="0"/>
              </a:rPr>
              <a:t>ABP Mobile applications are pre-integrated to your backend APIs. It gets a valid authentication token from the server and makes authenticated requests.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815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5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r-TR" b="1" dirty="0" err="1"/>
              <a:t>Studio</a:t>
            </a:r>
            <a:r>
              <a:rPr lang="tr-TR" b="1" dirty="0"/>
              <a:t>: </a:t>
            </a:r>
            <a:r>
              <a:rPr lang="en-US" dirty="0"/>
              <a:t>Create New Solutions, Build monolith-modular and microservice solution structures easier by creating modules or services and establishing relations between them. You can also install or uninstall pre-built application modules. You can explore entities, services, HTTP APIs and much more without needing to open your codebase. Run one, multiple or all services with a single click</a:t>
            </a:r>
            <a:r>
              <a:rPr lang="tr-TR" dirty="0"/>
              <a:t>. </a:t>
            </a:r>
            <a:r>
              <a:rPr lang="en-US" dirty="0"/>
              <a:t>See details of all HTTP requests coming to any service.</a:t>
            </a:r>
          </a:p>
          <a:p>
            <a:pPr algn="l"/>
            <a:r>
              <a:rPr lang="en-US" dirty="0"/>
              <a:t>Explore exception details as real-time in any service, easily filter and search.</a:t>
            </a:r>
          </a:p>
          <a:p>
            <a:pPr algn="l"/>
            <a:r>
              <a:rPr lang="en-US" dirty="0"/>
              <a:t>Show the application logs, filter by log level or search by text.</a:t>
            </a:r>
          </a:p>
          <a:p>
            <a:pPr algn="l"/>
            <a:r>
              <a:rPr lang="en-US" dirty="0"/>
              <a:t>Connect your local development environment to </a:t>
            </a:r>
            <a:r>
              <a:rPr lang="tr-TR" dirty="0" err="1"/>
              <a:t>your</a:t>
            </a:r>
            <a:r>
              <a:rPr lang="tr-TR" dirty="0"/>
              <a:t> </a:t>
            </a:r>
            <a:r>
              <a:rPr lang="en-US" dirty="0"/>
              <a:t>Kubernetes cluster, where that cluster already runs your microservice solution.</a:t>
            </a:r>
          </a:p>
          <a:p>
            <a:pPr algn="l"/>
            <a:r>
              <a:rPr lang="tr-TR" b="1" dirty="0"/>
              <a:t>Suite: </a:t>
            </a:r>
            <a:r>
              <a:rPr lang="en-US" b="0" i="0" dirty="0">
                <a:solidFill>
                  <a:srgbClr val="69707B"/>
                </a:solidFill>
                <a:effectLst/>
                <a:latin typeface="Poppins" panose="00000500000000000000" pitchFamily="2" charset="0"/>
              </a:rPr>
              <a:t>ABP Suite allows you to easily create CRUD pages. You just need to define your entity and its properties and ABP Suite </a:t>
            </a:r>
            <a:r>
              <a:rPr lang="tr-TR" b="0" i="0" dirty="0" err="1">
                <a:solidFill>
                  <a:srgbClr val="69707B"/>
                </a:solidFill>
                <a:effectLst/>
                <a:latin typeface="Poppins" panose="00000500000000000000" pitchFamily="2" charset="0"/>
              </a:rPr>
              <a:t>will</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generate</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related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backend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frontend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files</a:t>
            </a:r>
            <a:r>
              <a:rPr lang="tr-TR" b="0" i="0" dirty="0">
                <a:solidFill>
                  <a:srgbClr val="69707B"/>
                </a:solidFill>
                <a:effectLst/>
                <a:latin typeface="Poppins" panose="00000500000000000000" pitchFamily="2" charset="0"/>
              </a:rPr>
              <a:t> </a:t>
            </a:r>
            <a:r>
              <a:rPr lang="en-US" b="0" i="0" dirty="0">
                <a:solidFill>
                  <a:srgbClr val="69707B"/>
                </a:solidFill>
                <a:effectLst/>
                <a:latin typeface="Poppins" panose="00000500000000000000" pitchFamily="2" charset="0"/>
              </a:rPr>
              <a:t>for you!.</a:t>
            </a:r>
            <a:endParaRPr lang="tr-TR" b="0" i="0" dirty="0">
              <a:solidFill>
                <a:srgbClr val="69707B"/>
              </a:solidFill>
              <a:effectLst/>
              <a:latin typeface="Poppins" panose="00000500000000000000" pitchFamily="2" charset="0"/>
            </a:endParaRPr>
          </a:p>
          <a:p>
            <a:pPr algn="l"/>
            <a:r>
              <a:rPr lang="tr-TR" b="1" i="0" dirty="0">
                <a:solidFill>
                  <a:srgbClr val="69707B"/>
                </a:solidFill>
                <a:effectLst/>
                <a:latin typeface="Poppins" panose="00000500000000000000" pitchFamily="2" charset="0"/>
              </a:rPr>
              <a:t>CLI: </a:t>
            </a:r>
            <a:r>
              <a:rPr lang="en-US" b="0" i="0" dirty="0">
                <a:solidFill>
                  <a:srgbClr val="555F73"/>
                </a:solidFill>
                <a:effectLst/>
                <a:latin typeface="Poppins" panose="00000500000000000000" pitchFamily="2" charset="0"/>
              </a:rPr>
              <a:t>Create new solutions, upgrade existing solutions, add modules, install packages, bundle your resources and much more…</a:t>
            </a:r>
            <a:endParaRPr lang="en-US" b="1" dirty="0"/>
          </a:p>
          <a:p>
            <a:pPr algn="l"/>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40</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451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42</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8199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43</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3162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6519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https://github.com/abpframework/modular-monolith-demo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3652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46</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9447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0283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98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6603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08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b="1" dirty="0" err="1">
                <a:solidFill>
                  <a:schemeClr val="bg1"/>
                </a:solidFill>
                <a:latin typeface="Lexend"/>
                <a:ea typeface="Lexend"/>
                <a:cs typeface="Lexend"/>
                <a:sym typeface="Lexend"/>
              </a:rPr>
              <a:t>What</a:t>
            </a:r>
            <a:r>
              <a:rPr lang="tr-TR" sz="1200" b="1" dirty="0">
                <a:solidFill>
                  <a:schemeClr val="bg1"/>
                </a:solidFill>
                <a:latin typeface="Lexend"/>
                <a:ea typeface="Lexend"/>
                <a:cs typeface="Lexend"/>
                <a:sym typeface="Lexend"/>
              </a:rPr>
              <a:t>’ ABP?</a:t>
            </a:r>
            <a:endParaRPr lang="tr-TR"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ABP (abp.io)</a:t>
            </a:r>
            <a:r>
              <a:rPr lang="en-US" dirty="0"/>
              <a:t> is an open-source application development framework built on </a:t>
            </a:r>
            <a:r>
              <a:rPr lang="en-US" b="1" dirty="0"/>
              <a:t>ASP.NET Core</a:t>
            </a:r>
            <a:r>
              <a:rPr lang="en-US" dirty="0"/>
              <a:t>. It provides a full-stack, modular, and enterprise-ready foundation to build modern web applications and APIs. </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When</a:t>
            </a:r>
            <a:r>
              <a:rPr lang="tr-TR" dirty="0"/>
              <a:t> </a:t>
            </a:r>
            <a:r>
              <a:rPr lang="tr-TR" dirty="0" err="1"/>
              <a:t>you</a:t>
            </a:r>
            <a:r>
              <a:rPr lang="tr-TR" dirty="0"/>
              <a:t> start a </a:t>
            </a:r>
            <a:r>
              <a:rPr lang="tr-TR" dirty="0" err="1"/>
              <a:t>new</a:t>
            </a:r>
            <a:r>
              <a:rPr lang="tr-TR" dirty="0"/>
              <a:t> ASP.NET Project, </a:t>
            </a:r>
            <a:r>
              <a:rPr lang="tr-TR" dirty="0" err="1"/>
              <a:t>you</a:t>
            </a:r>
            <a:r>
              <a:rPr lang="tr-TR" dirty="0"/>
              <a:t> </a:t>
            </a:r>
            <a:r>
              <a:rPr lang="tr-TR" dirty="0" err="1"/>
              <a:t>either</a:t>
            </a:r>
            <a:r>
              <a:rPr lang="tr-TR" dirty="0"/>
              <a:t> start from </a:t>
            </a:r>
            <a:r>
              <a:rPr lang="tr-TR" dirty="0" err="1"/>
              <a:t>scratch</a:t>
            </a:r>
            <a:r>
              <a:rPr lang="tr-TR" dirty="0"/>
              <a:t> </a:t>
            </a:r>
            <a:r>
              <a:rPr lang="tr-TR" dirty="0" err="1"/>
              <a:t>or</a:t>
            </a:r>
            <a:r>
              <a:rPr lang="tr-TR" dirty="0"/>
              <a:t> </a:t>
            </a:r>
            <a:r>
              <a:rPr lang="tr-TR" dirty="0" err="1"/>
              <a:t>clone</a:t>
            </a:r>
            <a:r>
              <a:rPr lang="tr-TR" dirty="0"/>
              <a:t> an </a:t>
            </a:r>
            <a:r>
              <a:rPr lang="tr-TR" dirty="0" err="1"/>
              <a:t>existing</a:t>
            </a:r>
            <a:r>
              <a:rPr lang="tr-TR" dirty="0"/>
              <a:t> </a:t>
            </a:r>
            <a:r>
              <a:rPr lang="tr-TR" dirty="0" err="1"/>
              <a:t>solution</a:t>
            </a:r>
            <a:r>
              <a:rPr lang="tr-TR" dirty="0"/>
              <a:t> </a:t>
            </a:r>
            <a:r>
              <a:rPr lang="tr-TR" dirty="0" err="1"/>
              <a:t>which</a:t>
            </a:r>
            <a:r>
              <a:rPr lang="tr-TR" dirty="0"/>
              <a:t> is </a:t>
            </a:r>
            <a:r>
              <a:rPr lang="tr-TR" dirty="0" err="1"/>
              <a:t>similar</a:t>
            </a:r>
            <a:r>
              <a:rPr lang="tr-TR" dirty="0"/>
              <a:t> </a:t>
            </a:r>
            <a:r>
              <a:rPr lang="tr-TR" dirty="0" err="1"/>
              <a:t>your</a:t>
            </a:r>
            <a:r>
              <a:rPr lang="tr-TR" dirty="0"/>
              <a:t> </a:t>
            </a:r>
            <a:r>
              <a:rPr lang="tr-TR" dirty="0" err="1"/>
              <a:t>new</a:t>
            </a:r>
            <a:r>
              <a:rPr lang="tr-TR" dirty="0"/>
              <a:t> Project.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Starting</a:t>
            </a:r>
            <a:r>
              <a:rPr lang="tr-TR" dirty="0"/>
              <a:t> a </a:t>
            </a:r>
            <a:r>
              <a:rPr lang="tr-TR" dirty="0" err="1"/>
              <a:t>new</a:t>
            </a:r>
            <a:r>
              <a:rPr lang="tr-TR" dirty="0"/>
              <a:t> Project is </a:t>
            </a:r>
            <a:r>
              <a:rPr lang="tr-TR" dirty="0" err="1"/>
              <a:t>very</a:t>
            </a:r>
            <a:r>
              <a:rPr lang="tr-TR" dirty="0"/>
              <a:t> hard </a:t>
            </a:r>
            <a:r>
              <a:rPr lang="tr-TR" dirty="0" err="1"/>
              <a:t>these</a:t>
            </a:r>
            <a:r>
              <a:rPr lang="tr-TR" dirty="0"/>
              <a:t> </a:t>
            </a:r>
            <a:r>
              <a:rPr lang="tr-TR" dirty="0" err="1"/>
              <a:t>days</a:t>
            </a:r>
            <a:r>
              <a:rPr lang="tr-TR" dirty="0"/>
              <a:t>. </a:t>
            </a:r>
            <a:r>
              <a:rPr lang="tr-TR" dirty="0" err="1"/>
              <a:t>Because</a:t>
            </a:r>
            <a:r>
              <a:rPr lang="tr-TR" dirty="0"/>
              <a:t> </a:t>
            </a:r>
            <a:r>
              <a:rPr lang="tr-TR" dirty="0" err="1"/>
              <a:t>you</a:t>
            </a:r>
            <a:r>
              <a:rPr lang="tr-TR" dirty="0"/>
              <a:t> </a:t>
            </a:r>
            <a:r>
              <a:rPr lang="tr-TR" dirty="0" err="1"/>
              <a:t>need</a:t>
            </a:r>
            <a:r>
              <a:rPr lang="tr-TR" dirty="0"/>
              <a:t> </a:t>
            </a:r>
            <a:r>
              <a:rPr lang="tr-TR" dirty="0" err="1"/>
              <a:t>to</a:t>
            </a:r>
            <a:r>
              <a:rPr lang="tr-TR" dirty="0"/>
              <a:t> </a:t>
            </a:r>
            <a:r>
              <a:rPr lang="tr-TR" dirty="0" err="1"/>
              <a:t>integrate</a:t>
            </a:r>
            <a:r>
              <a:rPr lang="tr-TR" dirty="0"/>
              <a:t> </a:t>
            </a:r>
            <a:r>
              <a:rPr lang="tr-TR" dirty="0" err="1"/>
              <a:t>authentication</a:t>
            </a:r>
            <a:r>
              <a:rPr lang="tr-TR" dirty="0"/>
              <a:t> </a:t>
            </a:r>
            <a:r>
              <a:rPr lang="tr-TR" dirty="0" err="1"/>
              <a:t>library</a:t>
            </a:r>
            <a:r>
              <a:rPr lang="tr-TR" dirty="0"/>
              <a:t>, </a:t>
            </a:r>
            <a:r>
              <a:rPr lang="tr-TR" dirty="0" err="1"/>
              <a:t>decide</a:t>
            </a:r>
            <a:r>
              <a:rPr lang="tr-TR" dirty="0"/>
              <a:t> </a:t>
            </a:r>
            <a:r>
              <a:rPr lang="tr-TR" dirty="0" err="1"/>
              <a:t>client-side</a:t>
            </a:r>
            <a:r>
              <a:rPr lang="tr-TR" dirty="0"/>
              <a:t> </a:t>
            </a:r>
            <a:r>
              <a:rPr lang="tr-TR" dirty="0" err="1"/>
              <a:t>packages</a:t>
            </a:r>
            <a:r>
              <a:rPr lang="tr-TR" dirty="0"/>
              <a:t>, </a:t>
            </a:r>
            <a:r>
              <a:rPr lang="tr-TR" dirty="0" err="1"/>
              <a:t>build</a:t>
            </a:r>
            <a:r>
              <a:rPr lang="tr-TR" dirty="0"/>
              <a:t> a </a:t>
            </a:r>
            <a:r>
              <a:rPr lang="tr-TR" dirty="0" err="1"/>
              <a:t>proper</a:t>
            </a:r>
            <a:r>
              <a:rPr lang="tr-TR" dirty="0"/>
              <a:t> </a:t>
            </a:r>
            <a:r>
              <a:rPr lang="tr-TR" dirty="0" err="1"/>
              <a:t>solution</a:t>
            </a:r>
            <a:r>
              <a:rPr lang="tr-TR" dirty="0"/>
              <a:t> </a:t>
            </a:r>
            <a:r>
              <a:rPr lang="tr-TR" dirty="0" err="1"/>
              <a:t>architecture</a:t>
            </a:r>
            <a:r>
              <a:rPr lang="tr-TR" dirty="0"/>
              <a:t>, </a:t>
            </a:r>
            <a:r>
              <a:rPr lang="tr-TR" dirty="0" err="1"/>
              <a:t>implement</a:t>
            </a:r>
            <a:r>
              <a:rPr lang="tr-TR" dirty="0"/>
              <a:t> </a:t>
            </a:r>
            <a:r>
              <a:rPr lang="tr-TR" dirty="0" err="1"/>
              <a:t>generic</a:t>
            </a:r>
            <a:r>
              <a:rPr lang="tr-TR" dirty="0"/>
              <a:t> </a:t>
            </a:r>
            <a:r>
              <a:rPr lang="tr-TR" dirty="0" err="1"/>
              <a:t>features</a:t>
            </a:r>
            <a:r>
              <a:rPr lang="tr-TR" dirty="0"/>
              <a:t> </a:t>
            </a:r>
            <a:r>
              <a:rPr lang="tr-TR" dirty="0" err="1"/>
              <a:t>like</a:t>
            </a:r>
            <a:r>
              <a:rPr lang="tr-TR" dirty="0"/>
              <a:t> </a:t>
            </a:r>
            <a:r>
              <a:rPr lang="tr-TR" dirty="0" err="1"/>
              <a:t>validation</a:t>
            </a:r>
            <a:r>
              <a:rPr lang="tr-TR" dirty="0"/>
              <a:t>, </a:t>
            </a:r>
            <a:r>
              <a:rPr lang="tr-TR" dirty="0" err="1"/>
              <a:t>exception</a:t>
            </a:r>
            <a:r>
              <a:rPr lang="tr-TR" dirty="0"/>
              <a:t> </a:t>
            </a:r>
            <a:r>
              <a:rPr lang="tr-TR" dirty="0" err="1"/>
              <a:t>handling</a:t>
            </a:r>
            <a:r>
              <a:rPr lang="tr-TR" dirty="0"/>
              <a:t>, </a:t>
            </a:r>
            <a:r>
              <a:rPr lang="tr-TR" dirty="0" err="1"/>
              <a:t>auditing</a:t>
            </a:r>
            <a:r>
              <a:rPr lang="tr-TR" dirty="0"/>
              <a:t>, </a:t>
            </a:r>
            <a:r>
              <a:rPr lang="tr-TR" dirty="0" err="1"/>
              <a:t>caching</a:t>
            </a:r>
            <a:r>
              <a:rPr lang="tr-TR" dirty="0"/>
              <a:t>, </a:t>
            </a:r>
            <a:r>
              <a:rPr lang="tr-TR" dirty="0" err="1"/>
              <a:t>localization</a:t>
            </a:r>
            <a:r>
              <a:rPr lang="tr-TR" dirty="0"/>
              <a:t>, </a:t>
            </a:r>
            <a:r>
              <a:rPr lang="tr-TR" dirty="0" err="1"/>
              <a:t>setting</a:t>
            </a:r>
            <a:r>
              <a:rPr lang="tr-TR" dirty="0"/>
              <a:t> Management, </a:t>
            </a:r>
            <a:r>
              <a:rPr lang="tr-TR" dirty="0" err="1"/>
              <a:t>or</a:t>
            </a:r>
            <a:r>
              <a:rPr lang="tr-TR" dirty="0"/>
              <a:t> </a:t>
            </a:r>
            <a:r>
              <a:rPr lang="tr-TR" dirty="0" err="1"/>
              <a:t>if</a:t>
            </a:r>
            <a:r>
              <a:rPr lang="tr-TR" dirty="0"/>
              <a:t> </a:t>
            </a:r>
            <a:r>
              <a:rPr lang="tr-TR" dirty="0" err="1"/>
              <a:t>it’s</a:t>
            </a:r>
            <a:r>
              <a:rPr lang="tr-TR" dirty="0"/>
              <a:t> a </a:t>
            </a:r>
            <a:r>
              <a:rPr lang="tr-TR" dirty="0" err="1"/>
              <a:t>SaaS</a:t>
            </a:r>
            <a:r>
              <a:rPr lang="tr-TR" dirty="0"/>
              <a:t> </a:t>
            </a:r>
            <a:r>
              <a:rPr lang="tr-TR" dirty="0" err="1"/>
              <a:t>app</a:t>
            </a:r>
            <a:r>
              <a:rPr lang="tr-TR" dirty="0"/>
              <a:t>, </a:t>
            </a:r>
            <a:r>
              <a:rPr lang="tr-TR" dirty="0" err="1"/>
              <a:t>multi-tenancy</a:t>
            </a:r>
            <a:r>
              <a:rPr lang="tr-TR" dirty="0"/>
              <a:t>. All </a:t>
            </a:r>
            <a:r>
              <a:rPr lang="tr-TR" dirty="0" err="1"/>
              <a:t>these</a:t>
            </a:r>
            <a:r>
              <a:rPr lang="tr-TR" dirty="0"/>
              <a:t> </a:t>
            </a:r>
            <a:r>
              <a:rPr lang="tr-TR" dirty="0" err="1"/>
              <a:t>need</a:t>
            </a:r>
            <a:r>
              <a:rPr lang="tr-TR" dirty="0"/>
              <a:t> </a:t>
            </a:r>
            <a:r>
              <a:rPr lang="tr-TR" dirty="0" err="1"/>
              <a:t>experience</a:t>
            </a:r>
            <a:r>
              <a:rPr lang="tr-TR" dirty="0"/>
              <a:t> and </a:t>
            </a:r>
            <a:r>
              <a:rPr lang="tr-TR" dirty="0" err="1"/>
              <a:t>even</a:t>
            </a:r>
            <a:r>
              <a:rPr lang="tr-TR" dirty="0"/>
              <a:t> </a:t>
            </a:r>
            <a:r>
              <a:rPr lang="tr-TR" dirty="0" err="1"/>
              <a:t>if</a:t>
            </a:r>
            <a:r>
              <a:rPr lang="tr-TR" dirty="0"/>
              <a:t> </a:t>
            </a:r>
            <a:r>
              <a:rPr lang="tr-TR" dirty="0" err="1"/>
              <a:t>you</a:t>
            </a:r>
            <a:r>
              <a:rPr lang="tr-TR" dirty="0"/>
              <a:t> </a:t>
            </a:r>
            <a:r>
              <a:rPr lang="tr-TR" dirty="0" err="1"/>
              <a:t>are</a:t>
            </a:r>
            <a:r>
              <a:rPr lang="tr-TR" dirty="0"/>
              <a:t> an </a:t>
            </a:r>
            <a:r>
              <a:rPr lang="tr-TR" dirty="0" err="1"/>
              <a:t>experienced</a:t>
            </a:r>
            <a:r>
              <a:rPr lang="tr-TR" dirty="0"/>
              <a:t> developer, </a:t>
            </a:r>
            <a:r>
              <a:rPr lang="tr-TR" dirty="0" err="1"/>
              <a:t>these</a:t>
            </a:r>
            <a:r>
              <a:rPr lang="tr-TR" dirty="0"/>
              <a:t> </a:t>
            </a:r>
            <a:r>
              <a:rPr lang="tr-TR" dirty="0" err="1"/>
              <a:t>are</a:t>
            </a:r>
            <a:r>
              <a:rPr lang="tr-TR" dirty="0"/>
              <a:t> time-</a:t>
            </a:r>
            <a:r>
              <a:rPr lang="tr-TR" dirty="0" err="1"/>
              <a:t>consuming</a:t>
            </a: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Why</a:t>
            </a:r>
            <a:r>
              <a:rPr lang="tr-TR" dirty="0"/>
              <a:t> ABP? -&gt;</a:t>
            </a:r>
            <a:endParaRPr lang="en-US"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7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1" dirty="0" err="1"/>
              <a:t>Why</a:t>
            </a:r>
            <a:r>
              <a:rPr lang="tr-TR" b="1" dirty="0"/>
              <a:t> ABP?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Why ABP?</a:t>
            </a:r>
            <a:br>
              <a:rPr lang="tr-TR" b="1" dirty="0"/>
            </a:br>
            <a:r>
              <a:rPr lang="tr-TR" dirty="0" err="1"/>
              <a:t>In</a:t>
            </a:r>
            <a:r>
              <a:rPr lang="tr-TR" dirty="0"/>
              <a:t> </a:t>
            </a:r>
            <a:r>
              <a:rPr lang="tr-TR" dirty="0" err="1"/>
              <a:t>this</a:t>
            </a:r>
            <a:r>
              <a:rPr lang="tr-TR" dirty="0"/>
              <a:t> </a:t>
            </a:r>
            <a:r>
              <a:rPr lang="tr-TR" dirty="0" err="1"/>
              <a:t>point</a:t>
            </a:r>
            <a:r>
              <a:rPr lang="tr-TR" dirty="0"/>
              <a:t>, ABP </a:t>
            </a:r>
            <a:r>
              <a:rPr lang="tr-TR" dirty="0" err="1"/>
              <a:t>fills</a:t>
            </a:r>
            <a:r>
              <a:rPr lang="tr-TR" dirty="0"/>
              <a:t> a </a:t>
            </a:r>
            <a:r>
              <a:rPr lang="tr-TR" dirty="0" err="1"/>
              <a:t>gap</a:t>
            </a:r>
            <a:r>
              <a:rPr lang="tr-TR" dirty="0"/>
              <a:t> </a:t>
            </a:r>
            <a:r>
              <a:rPr lang="tr-TR" dirty="0" err="1"/>
              <a:t>between</a:t>
            </a:r>
            <a:r>
              <a:rPr lang="tr-TR" dirty="0"/>
              <a:t> </a:t>
            </a:r>
            <a:r>
              <a:rPr lang="tr-TR" dirty="0" err="1"/>
              <a:t>the</a:t>
            </a:r>
            <a:r>
              <a:rPr lang="tr-TR" dirty="0"/>
              <a:t> </a:t>
            </a:r>
            <a:r>
              <a:rPr lang="tr-TR" dirty="0" err="1"/>
              <a:t>raw</a:t>
            </a:r>
            <a:r>
              <a:rPr lang="tr-TR" dirty="0"/>
              <a:t> ASP.NET </a:t>
            </a:r>
            <a:r>
              <a:rPr lang="tr-TR" dirty="0" err="1"/>
              <a:t>Core</a:t>
            </a:r>
            <a:r>
              <a:rPr lang="tr-TR" dirty="0"/>
              <a:t> and a </a:t>
            </a:r>
            <a:r>
              <a:rPr lang="tr-TR" dirty="0" err="1"/>
              <a:t>full-stack</a:t>
            </a:r>
            <a:r>
              <a:rPr lang="tr-TR" dirty="0"/>
              <a:t> </a:t>
            </a:r>
            <a:r>
              <a:rPr lang="tr-TR" dirty="0" err="1"/>
              <a:t>working</a:t>
            </a:r>
            <a:r>
              <a:rPr lang="tr-TR" dirty="0"/>
              <a:t> </a:t>
            </a:r>
            <a:r>
              <a:rPr lang="tr-TR" dirty="0" err="1"/>
              <a:t>application</a:t>
            </a:r>
            <a:r>
              <a:rPr lang="tr-TR" dirty="0"/>
              <a:t>.</a:t>
            </a:r>
            <a:br>
              <a:rPr lang="en-US" b="1" dirty="0"/>
            </a:br>
            <a:r>
              <a:rPr lang="en-US" b="0" dirty="0"/>
              <a:t>It comes with built-in code that handles things like authentication, authorization, multi-tenancy, and microservices. We’ve been building developer tools for over 10 years, and ABP is backed by a strong open-source community.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When you start a new ABP project, you’ll have a working app on day one—login and user pages, role management, OpenID authentication, and a clean architecture based on Domain-Driven Design. This makes it easy for new team members to join and understand the project.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ABP also gives you tools to generate CRUD pages, manage microservices, track errors, and monitor requests across services. You can customize everything without touching the source code, but if you need it, full source code is included.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Everything is well-documented, so your team can find answers without asking the lead developer. Plus, you can reach out to our technical support anytime. And soon, ABP Studio will include an AI assistant trained on ABP to help even faster.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Would you like me to make it even shorter—like a quick 1-minute pitch—or keep this length for a 2-3 minute explanation?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562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28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6</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352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921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80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https://abp.io/demo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6618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bp.io/framewor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leptontheme.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abp.io/modu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amazon.com/gp/product/B097Z2DM8Q" TargetMode="Externa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blip>
          <a:srcRect/>
          <a:stretch/>
        </p:blipFill>
        <p:spPr>
          <a:xfrm>
            <a:off x="4897555" y="589973"/>
            <a:ext cx="2396890" cy="642597"/>
          </a:xfrm>
          <a:prstGeom prst="rect">
            <a:avLst/>
          </a:prstGeom>
          <a:noFill/>
          <a:ln>
            <a:noFill/>
          </a:ln>
        </p:spPr>
      </p:pic>
      <p:sp>
        <p:nvSpPr>
          <p:cNvPr id="89" name="Google Shape;89;p1"/>
          <p:cNvSpPr txBox="1"/>
          <p:nvPr/>
        </p:nvSpPr>
        <p:spPr>
          <a:xfrm>
            <a:off x="0" y="2382761"/>
            <a:ext cx="12192000" cy="2102374"/>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4500"/>
              <a:buFont typeface="Lexend"/>
              <a:buNone/>
            </a:pPr>
            <a:r>
              <a:rPr lang="tr-TR" sz="9600" b="1" dirty="0">
                <a:solidFill>
                  <a:schemeClr val="lt1"/>
                </a:solidFill>
                <a:latin typeface="Lexend"/>
                <a:ea typeface="Lexend"/>
                <a:cs typeface="Lexend"/>
                <a:sym typeface="Lexend"/>
              </a:rPr>
              <a:t>ABP </a:t>
            </a:r>
            <a:r>
              <a:rPr lang="tr-TR" sz="9600" b="1" dirty="0" err="1">
                <a:solidFill>
                  <a:schemeClr val="lt1"/>
                </a:solidFill>
                <a:latin typeface="Lexend"/>
                <a:ea typeface="Lexend"/>
                <a:cs typeface="Lexend"/>
                <a:sym typeface="Lexend"/>
              </a:rPr>
              <a:t>Webinar</a:t>
            </a:r>
            <a:endParaRPr sz="3600" dirty="0"/>
          </a:p>
        </p:txBody>
      </p:sp>
      <p:grpSp>
        <p:nvGrpSpPr>
          <p:cNvPr id="3" name="Group 2">
            <a:extLst>
              <a:ext uri="{FF2B5EF4-FFF2-40B4-BE49-F238E27FC236}">
                <a16:creationId xmlns:a16="http://schemas.microsoft.com/office/drawing/2014/main" id="{15780D2D-E5DD-4EFE-8DD3-C1C0D38BD4F2}"/>
              </a:ext>
            </a:extLst>
          </p:cNvPr>
          <p:cNvGrpSpPr/>
          <p:nvPr/>
        </p:nvGrpSpPr>
        <p:grpSpPr>
          <a:xfrm>
            <a:off x="654352" y="5038762"/>
            <a:ext cx="6497100" cy="907966"/>
            <a:chOff x="2066261" y="4102670"/>
            <a:chExt cx="6497100" cy="907966"/>
          </a:xfrm>
        </p:grpSpPr>
        <p:sp>
          <p:nvSpPr>
            <p:cNvPr id="91" name="Google Shape;91;p1"/>
            <p:cNvSpPr txBox="1"/>
            <p:nvPr/>
          </p:nvSpPr>
          <p:spPr>
            <a:xfrm>
              <a:off x="2066261" y="4102670"/>
              <a:ext cx="6497100" cy="507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800"/>
                <a:buFont typeface="Poppins Medium"/>
                <a:buNone/>
              </a:pPr>
              <a:r>
                <a:rPr lang="tr-TR" sz="2800" dirty="0">
                  <a:solidFill>
                    <a:schemeClr val="lt1"/>
                  </a:solidFill>
                  <a:latin typeface="Poppins Medium"/>
                  <a:ea typeface="Poppins Medium"/>
                  <a:cs typeface="Poppins Medium"/>
                  <a:sym typeface="Poppins Medium"/>
                </a:rPr>
                <a:t>Alper Ebicoglu</a:t>
              </a:r>
              <a:endParaRPr sz="2800" b="0" i="0" u="none" strike="noStrike" cap="none" dirty="0">
                <a:solidFill>
                  <a:schemeClr val="lt1"/>
                </a:solidFill>
                <a:latin typeface="Poppins Medium"/>
                <a:ea typeface="Poppins Medium"/>
                <a:cs typeface="Poppins Medium"/>
                <a:sym typeface="Poppins Medium"/>
              </a:endParaRPr>
            </a:p>
          </p:txBody>
        </p:sp>
        <p:sp>
          <p:nvSpPr>
            <p:cNvPr id="92" name="Google Shape;92;p1"/>
            <p:cNvSpPr txBox="1"/>
            <p:nvPr/>
          </p:nvSpPr>
          <p:spPr>
            <a:xfrm>
              <a:off x="2066261" y="4610436"/>
              <a:ext cx="6497100" cy="4002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spcBef>
                  <a:spcPts val="0"/>
                </a:spcBef>
                <a:spcAft>
                  <a:spcPts val="0"/>
                </a:spcAft>
                <a:buClr>
                  <a:schemeClr val="lt2"/>
                </a:buClr>
                <a:buSzPct val="100000"/>
                <a:buFont typeface="Poppins"/>
                <a:buNone/>
              </a:pPr>
              <a:r>
                <a:rPr lang="tr-TR" sz="1800" b="0" i="0" u="none" strike="noStrike" cap="none" dirty="0">
                  <a:solidFill>
                    <a:schemeClr val="lt2"/>
                  </a:solidFill>
                  <a:latin typeface="Poppins"/>
                  <a:ea typeface="Poppins"/>
                  <a:cs typeface="Poppins"/>
                  <a:sym typeface="Poppins"/>
                </a:rPr>
                <a:t>ABP Team </a:t>
              </a:r>
              <a:r>
                <a:rPr lang="tr-TR" sz="1800" b="0" i="0" u="none" strike="noStrike" cap="none" dirty="0" err="1">
                  <a:solidFill>
                    <a:schemeClr val="lt2"/>
                  </a:solidFill>
                  <a:latin typeface="Poppins"/>
                  <a:ea typeface="Poppins"/>
                  <a:cs typeface="Poppins"/>
                  <a:sym typeface="Poppins"/>
                </a:rPr>
                <a:t>Leader</a:t>
              </a:r>
              <a:endParaRPr sz="1800" b="0" i="0" u="none" strike="noStrike" cap="none" dirty="0">
                <a:solidFill>
                  <a:schemeClr val="lt2"/>
                </a:solidFill>
                <a:latin typeface="Poppins"/>
                <a:ea typeface="Poppins"/>
                <a:cs typeface="Poppins"/>
                <a:sym typeface="Poppins"/>
              </a:endParaRPr>
            </a:p>
          </p:txBody>
        </p:sp>
      </p:grpSp>
      <p:grpSp>
        <p:nvGrpSpPr>
          <p:cNvPr id="2" name="Group 1">
            <a:extLst>
              <a:ext uri="{FF2B5EF4-FFF2-40B4-BE49-F238E27FC236}">
                <a16:creationId xmlns:a16="http://schemas.microsoft.com/office/drawing/2014/main" id="{BCE26686-1A50-4DD2-BFD6-93D08D68E318}"/>
              </a:ext>
            </a:extLst>
          </p:cNvPr>
          <p:cNvGrpSpPr/>
          <p:nvPr/>
        </p:nvGrpSpPr>
        <p:grpSpPr>
          <a:xfrm>
            <a:off x="9298181" y="5038762"/>
            <a:ext cx="5644927" cy="841385"/>
            <a:chOff x="852616" y="5443173"/>
            <a:chExt cx="5644927" cy="841385"/>
          </a:xfrm>
        </p:grpSpPr>
        <p:pic>
          <p:nvPicPr>
            <p:cNvPr id="93" name="Google Shape;93;p1"/>
            <p:cNvPicPr preferRelativeResize="0"/>
            <p:nvPr/>
          </p:nvPicPr>
          <p:blipFill rotWithShape="1">
            <a:blip r:embed="rId5">
              <a:alphaModFix/>
            </a:blip>
            <a:srcRect/>
            <a:stretch/>
          </p:blipFill>
          <p:spPr>
            <a:xfrm>
              <a:off x="852616" y="5500179"/>
              <a:ext cx="318353" cy="318353"/>
            </a:xfrm>
            <a:prstGeom prst="rect">
              <a:avLst/>
            </a:prstGeom>
            <a:noFill/>
            <a:ln>
              <a:noFill/>
            </a:ln>
          </p:spPr>
        </p:pic>
        <p:pic>
          <p:nvPicPr>
            <p:cNvPr id="94" name="Google Shape;94;p1"/>
            <p:cNvPicPr preferRelativeResize="0"/>
            <p:nvPr/>
          </p:nvPicPr>
          <p:blipFill rotWithShape="1">
            <a:blip r:embed="rId6">
              <a:alphaModFix/>
            </a:blip>
            <a:srcRect/>
            <a:stretch/>
          </p:blipFill>
          <p:spPr>
            <a:xfrm>
              <a:off x="852616" y="5966206"/>
              <a:ext cx="318352" cy="318352"/>
            </a:xfrm>
            <a:prstGeom prst="rect">
              <a:avLst/>
            </a:prstGeom>
            <a:noFill/>
            <a:ln>
              <a:noFill/>
            </a:ln>
          </p:spPr>
        </p:pic>
        <p:sp>
          <p:nvSpPr>
            <p:cNvPr id="95" name="Google Shape;95;p1"/>
            <p:cNvSpPr txBox="1"/>
            <p:nvPr/>
          </p:nvSpPr>
          <p:spPr>
            <a:xfrm>
              <a:off x="1259613" y="5443173"/>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alperebicoglu</a:t>
              </a:r>
              <a:endParaRPr sz="1500" b="0" i="0" u="none" strike="noStrike" cap="none" dirty="0">
                <a:solidFill>
                  <a:schemeClr val="lt2"/>
                </a:solidFill>
                <a:latin typeface="Poppins"/>
                <a:ea typeface="Poppins"/>
                <a:cs typeface="Poppins"/>
                <a:sym typeface="Poppins"/>
              </a:endParaRPr>
            </a:p>
          </p:txBody>
        </p:sp>
        <p:sp>
          <p:nvSpPr>
            <p:cNvPr id="96" name="Google Shape;96;p1"/>
            <p:cNvSpPr txBox="1"/>
            <p:nvPr/>
          </p:nvSpPr>
          <p:spPr>
            <a:xfrm>
              <a:off x="1259613" y="5901317"/>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ebicoglu</a:t>
              </a:r>
              <a:endParaRPr sz="1500" b="0" i="0" u="none" strike="noStrike" cap="none" dirty="0">
                <a:solidFill>
                  <a:schemeClr val="lt2"/>
                </a:solidFill>
                <a:latin typeface="Poppins"/>
                <a:ea typeface="Poppins"/>
                <a:cs typeface="Poppins"/>
                <a:sym typeface="Poppi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428A1-1A6F-4F56-B15A-A3D773BA9487}"/>
              </a:ext>
            </a:extLst>
          </p:cNvPr>
          <p:cNvPicPr>
            <a:picLocks noChangeAspect="1"/>
          </p:cNvPicPr>
          <p:nvPr/>
        </p:nvPicPr>
        <p:blipFill>
          <a:blip r:embed="rId2"/>
          <a:stretch>
            <a:fillRect/>
          </a:stretch>
        </p:blipFill>
        <p:spPr>
          <a:xfrm>
            <a:off x="385762" y="1690687"/>
            <a:ext cx="11420475" cy="3476625"/>
          </a:xfrm>
          <a:prstGeom prst="rect">
            <a:avLst/>
          </a:prstGeom>
        </p:spPr>
      </p:pic>
      <p:sp>
        <p:nvSpPr>
          <p:cNvPr id="6" name="Google Shape;101;p2">
            <a:extLst>
              <a:ext uri="{FF2B5EF4-FFF2-40B4-BE49-F238E27FC236}">
                <a16:creationId xmlns:a16="http://schemas.microsoft.com/office/drawing/2014/main" id="{285A2957-005A-4E63-A5E1-34D4A10D409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9302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F3FBB-3CCB-4AA2-A8F3-CB3AC765BD6A}"/>
              </a:ext>
            </a:extLst>
          </p:cNvPr>
          <p:cNvPicPr>
            <a:picLocks noChangeAspect="1"/>
          </p:cNvPicPr>
          <p:nvPr/>
        </p:nvPicPr>
        <p:blipFill>
          <a:blip r:embed="rId2"/>
          <a:stretch>
            <a:fillRect/>
          </a:stretch>
        </p:blipFill>
        <p:spPr>
          <a:xfrm>
            <a:off x="400050" y="1281112"/>
            <a:ext cx="11391900" cy="4295775"/>
          </a:xfrm>
          <a:prstGeom prst="rect">
            <a:avLst/>
          </a:prstGeom>
        </p:spPr>
      </p:pic>
      <p:sp>
        <p:nvSpPr>
          <p:cNvPr id="6" name="Google Shape;101;p2">
            <a:extLst>
              <a:ext uri="{FF2B5EF4-FFF2-40B4-BE49-F238E27FC236}">
                <a16:creationId xmlns:a16="http://schemas.microsoft.com/office/drawing/2014/main" id="{886286A5-C7CF-4F8F-A0FB-49632D3D8AB0}"/>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59529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917AC-1CCB-44C2-AB9C-B27642373869}"/>
              </a:ext>
            </a:extLst>
          </p:cNvPr>
          <p:cNvPicPr>
            <a:picLocks noChangeAspect="1"/>
          </p:cNvPicPr>
          <p:nvPr/>
        </p:nvPicPr>
        <p:blipFill>
          <a:blip r:embed="rId2"/>
          <a:stretch>
            <a:fillRect/>
          </a:stretch>
        </p:blipFill>
        <p:spPr>
          <a:xfrm>
            <a:off x="428625" y="1828800"/>
            <a:ext cx="11334750" cy="3200400"/>
          </a:xfrm>
          <a:prstGeom prst="rect">
            <a:avLst/>
          </a:prstGeom>
        </p:spPr>
      </p:pic>
      <p:sp>
        <p:nvSpPr>
          <p:cNvPr id="6" name="Google Shape;101;p2">
            <a:extLst>
              <a:ext uri="{FF2B5EF4-FFF2-40B4-BE49-F238E27FC236}">
                <a16:creationId xmlns:a16="http://schemas.microsoft.com/office/drawing/2014/main" id="{50115592-5616-4719-A926-09248CB398D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273441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4ED97E-C9FB-4D9E-90E5-B099B2B0B1DC}"/>
              </a:ext>
            </a:extLst>
          </p:cNvPr>
          <p:cNvPicPr>
            <a:picLocks noChangeAspect="1"/>
          </p:cNvPicPr>
          <p:nvPr/>
        </p:nvPicPr>
        <p:blipFill>
          <a:blip r:embed="rId2"/>
          <a:stretch>
            <a:fillRect/>
          </a:stretch>
        </p:blipFill>
        <p:spPr>
          <a:xfrm>
            <a:off x="395287" y="916303"/>
            <a:ext cx="11401425" cy="5762625"/>
          </a:xfrm>
          <a:prstGeom prst="rect">
            <a:avLst/>
          </a:prstGeom>
        </p:spPr>
      </p:pic>
      <p:sp>
        <p:nvSpPr>
          <p:cNvPr id="6" name="Google Shape;101;p2">
            <a:extLst>
              <a:ext uri="{FF2B5EF4-FFF2-40B4-BE49-F238E27FC236}">
                <a16:creationId xmlns:a16="http://schemas.microsoft.com/office/drawing/2014/main" id="{2FA1C0A6-BD60-4558-9302-B90E8B24210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18577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2EFACE-96C6-4785-B682-4F2613FEFF42}"/>
              </a:ext>
            </a:extLst>
          </p:cNvPr>
          <p:cNvPicPr>
            <a:picLocks noChangeAspect="1"/>
          </p:cNvPicPr>
          <p:nvPr/>
        </p:nvPicPr>
        <p:blipFill>
          <a:blip r:embed="rId2"/>
          <a:stretch>
            <a:fillRect/>
          </a:stretch>
        </p:blipFill>
        <p:spPr>
          <a:xfrm>
            <a:off x="349396" y="1533525"/>
            <a:ext cx="11449050" cy="3790950"/>
          </a:xfrm>
          <a:prstGeom prst="rect">
            <a:avLst/>
          </a:prstGeom>
        </p:spPr>
      </p:pic>
      <p:sp>
        <p:nvSpPr>
          <p:cNvPr id="6" name="Google Shape;101;p2">
            <a:extLst>
              <a:ext uri="{FF2B5EF4-FFF2-40B4-BE49-F238E27FC236}">
                <a16:creationId xmlns:a16="http://schemas.microsoft.com/office/drawing/2014/main" id="{C405AE66-E533-4893-8D0F-FAEA4E62E82A}"/>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67804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04540B-1948-4549-8AD9-3C1314E04BCE}"/>
              </a:ext>
            </a:extLst>
          </p:cNvPr>
          <p:cNvPicPr>
            <a:picLocks noChangeAspect="1"/>
          </p:cNvPicPr>
          <p:nvPr/>
        </p:nvPicPr>
        <p:blipFill>
          <a:blip r:embed="rId2"/>
          <a:stretch>
            <a:fillRect/>
          </a:stretch>
        </p:blipFill>
        <p:spPr>
          <a:xfrm>
            <a:off x="395287" y="1599302"/>
            <a:ext cx="11401425" cy="4457700"/>
          </a:xfrm>
          <a:prstGeom prst="rect">
            <a:avLst/>
          </a:prstGeom>
        </p:spPr>
      </p:pic>
      <p:sp>
        <p:nvSpPr>
          <p:cNvPr id="6" name="Google Shape;101;p2">
            <a:extLst>
              <a:ext uri="{FF2B5EF4-FFF2-40B4-BE49-F238E27FC236}">
                <a16:creationId xmlns:a16="http://schemas.microsoft.com/office/drawing/2014/main" id="{A02799D4-AA23-43F3-935A-A28137FB8041}"/>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28777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9D5094-A809-40A5-87BF-101EF9199F67}"/>
              </a:ext>
            </a:extLst>
          </p:cNvPr>
          <p:cNvPicPr>
            <a:picLocks noChangeAspect="1"/>
          </p:cNvPicPr>
          <p:nvPr/>
        </p:nvPicPr>
        <p:blipFill>
          <a:blip r:embed="rId2"/>
          <a:stretch>
            <a:fillRect/>
          </a:stretch>
        </p:blipFill>
        <p:spPr>
          <a:xfrm>
            <a:off x="400050" y="1158968"/>
            <a:ext cx="11391900" cy="5400675"/>
          </a:xfrm>
          <a:prstGeom prst="rect">
            <a:avLst/>
          </a:prstGeom>
        </p:spPr>
      </p:pic>
      <p:sp>
        <p:nvSpPr>
          <p:cNvPr id="6" name="Google Shape;101;p2">
            <a:extLst>
              <a:ext uri="{FF2B5EF4-FFF2-40B4-BE49-F238E27FC236}">
                <a16:creationId xmlns:a16="http://schemas.microsoft.com/office/drawing/2014/main" id="{94B5F827-CA71-465C-8A3A-B426B3F07A8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78890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4B7F19-B938-4DCE-92FA-9010630591C3}"/>
              </a:ext>
            </a:extLst>
          </p:cNvPr>
          <p:cNvPicPr>
            <a:picLocks noChangeAspect="1"/>
          </p:cNvPicPr>
          <p:nvPr/>
        </p:nvPicPr>
        <p:blipFill>
          <a:blip r:embed="rId2"/>
          <a:stretch>
            <a:fillRect/>
          </a:stretch>
        </p:blipFill>
        <p:spPr>
          <a:xfrm>
            <a:off x="395287" y="2122580"/>
            <a:ext cx="11401425" cy="3476625"/>
          </a:xfrm>
          <a:prstGeom prst="rect">
            <a:avLst/>
          </a:prstGeom>
        </p:spPr>
      </p:pic>
      <p:sp>
        <p:nvSpPr>
          <p:cNvPr id="6" name="Google Shape;101;p2">
            <a:extLst>
              <a:ext uri="{FF2B5EF4-FFF2-40B4-BE49-F238E27FC236}">
                <a16:creationId xmlns:a16="http://schemas.microsoft.com/office/drawing/2014/main" id="{03E2A145-CB41-4B58-B88F-B03FAD55D881}"/>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60699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45CC9-C4A5-4D70-8D97-0BB09D9A17D0}"/>
              </a:ext>
            </a:extLst>
          </p:cNvPr>
          <p:cNvPicPr>
            <a:picLocks noChangeAspect="1"/>
          </p:cNvPicPr>
          <p:nvPr/>
        </p:nvPicPr>
        <p:blipFill>
          <a:blip r:embed="rId2"/>
          <a:stretch>
            <a:fillRect/>
          </a:stretch>
        </p:blipFill>
        <p:spPr>
          <a:xfrm>
            <a:off x="390525" y="1711138"/>
            <a:ext cx="11410950" cy="4514850"/>
          </a:xfrm>
          <a:prstGeom prst="rect">
            <a:avLst/>
          </a:prstGeom>
        </p:spPr>
      </p:pic>
      <p:sp>
        <p:nvSpPr>
          <p:cNvPr id="6" name="Google Shape;101;p2">
            <a:extLst>
              <a:ext uri="{FF2B5EF4-FFF2-40B4-BE49-F238E27FC236}">
                <a16:creationId xmlns:a16="http://schemas.microsoft.com/office/drawing/2014/main" id="{9275A954-ED38-4EB2-BC57-E2590BD5197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08716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983AF-1375-410B-8993-A10C0335E29F}"/>
              </a:ext>
            </a:extLst>
          </p:cNvPr>
          <p:cNvPicPr>
            <a:picLocks noChangeAspect="1"/>
          </p:cNvPicPr>
          <p:nvPr/>
        </p:nvPicPr>
        <p:blipFill>
          <a:blip r:embed="rId2"/>
          <a:stretch>
            <a:fillRect/>
          </a:stretch>
        </p:blipFill>
        <p:spPr>
          <a:xfrm>
            <a:off x="358361" y="1951726"/>
            <a:ext cx="11401425" cy="3933825"/>
          </a:xfrm>
          <a:prstGeom prst="rect">
            <a:avLst/>
          </a:prstGeom>
        </p:spPr>
      </p:pic>
      <p:sp>
        <p:nvSpPr>
          <p:cNvPr id="6" name="Google Shape;101;p2">
            <a:extLst>
              <a:ext uri="{FF2B5EF4-FFF2-40B4-BE49-F238E27FC236}">
                <a16:creationId xmlns:a16="http://schemas.microsoft.com/office/drawing/2014/main" id="{AEC765EC-F2AC-412D-9242-201D5FFA852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209658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1" name="Google Shape;101;p2"/>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Agenda</a:t>
            </a:r>
            <a:endParaRPr dirty="0">
              <a:solidFill>
                <a:schemeClr val="tx1"/>
              </a:solidFill>
            </a:endParaRPr>
          </a:p>
        </p:txBody>
      </p:sp>
      <p:sp>
        <p:nvSpPr>
          <p:cNvPr id="20" name="TextBox 19">
            <a:extLst>
              <a:ext uri="{FF2B5EF4-FFF2-40B4-BE49-F238E27FC236}">
                <a16:creationId xmlns:a16="http://schemas.microsoft.com/office/drawing/2014/main" id="{E8660A6A-4FBF-4FAB-A509-983CA63F50ED}"/>
              </a:ext>
            </a:extLst>
          </p:cNvPr>
          <p:cNvSpPr txBox="1"/>
          <p:nvPr/>
        </p:nvSpPr>
        <p:spPr>
          <a:xfrm>
            <a:off x="4080289" y="918420"/>
            <a:ext cx="4359564" cy="4247317"/>
          </a:xfrm>
          <a:prstGeom prst="rect">
            <a:avLst/>
          </a:prstGeom>
          <a:noFill/>
        </p:spPr>
        <p:txBody>
          <a:bodyPr wrap="square">
            <a:spAutoFit/>
          </a:bodyPr>
          <a:lstStyle/>
          <a:p>
            <a:endParaRPr lang="tr-TR" sz="1600" dirty="0">
              <a:solidFill>
                <a:schemeClr val="tx1"/>
              </a:solidFill>
            </a:endParaRPr>
          </a:p>
          <a:p>
            <a:r>
              <a:rPr lang="en-US" sz="1600" b="1" dirty="0">
                <a:solidFill>
                  <a:schemeClr val="tx1"/>
                </a:solidFill>
              </a:rPr>
              <a:t>4️⃣ Productivity Tools</a:t>
            </a:r>
          </a:p>
          <a:p>
            <a:endParaRPr lang="en-US" sz="1600" dirty="0">
              <a:solidFill>
                <a:schemeClr val="tx1"/>
              </a:solidFill>
            </a:endParaRPr>
          </a:p>
          <a:p>
            <a:pPr lvl="3"/>
            <a:r>
              <a:rPr lang="en-US" sz="1600" dirty="0">
                <a:solidFill>
                  <a:schemeClr val="tx1"/>
                </a:solidFill>
              </a:rPr>
              <a:t>- ABP CLI</a:t>
            </a:r>
          </a:p>
          <a:p>
            <a:pPr lvl="3"/>
            <a:r>
              <a:rPr lang="en-US" sz="1600" dirty="0">
                <a:solidFill>
                  <a:schemeClr val="tx1"/>
                </a:solidFill>
              </a:rPr>
              <a:t>- ABP Suite</a:t>
            </a:r>
          </a:p>
          <a:p>
            <a:pPr lvl="3"/>
            <a:r>
              <a:rPr lang="en-US" sz="1600" dirty="0">
                <a:solidFill>
                  <a:schemeClr val="tx1"/>
                </a:solidFill>
              </a:rPr>
              <a:t>- ABP Studio</a:t>
            </a:r>
            <a:endParaRPr lang="tr-TR" sz="1600" dirty="0">
              <a:solidFill>
                <a:schemeClr val="tx1"/>
              </a:solidFill>
            </a:endParaRPr>
          </a:p>
          <a:p>
            <a:pPr lvl="3"/>
            <a:endParaRPr lang="tr-TR" sz="1600" dirty="0">
              <a:solidFill>
                <a:schemeClr val="tx1"/>
              </a:solidFill>
            </a:endParaRPr>
          </a:p>
          <a:p>
            <a:pPr lvl="3"/>
            <a:r>
              <a:rPr lang="tr-TR" sz="1600" b="1" dirty="0">
                <a:solidFill>
                  <a:schemeClr val="tx1"/>
                </a:solidFill>
              </a:rPr>
              <a:t>5️⃣ </a:t>
            </a:r>
            <a:r>
              <a:rPr lang="tr-TR" sz="1600" b="1" dirty="0" err="1">
                <a:solidFill>
                  <a:schemeClr val="tx1"/>
                </a:solidFill>
              </a:rPr>
              <a:t>Pre-Built</a:t>
            </a:r>
            <a:r>
              <a:rPr lang="tr-TR" sz="1600" b="1" dirty="0">
                <a:solidFill>
                  <a:schemeClr val="tx1"/>
                </a:solidFill>
              </a:rPr>
              <a:t> </a:t>
            </a:r>
            <a:r>
              <a:rPr lang="tr-TR" sz="1600" b="1" dirty="0" err="1">
                <a:solidFill>
                  <a:schemeClr val="tx1"/>
                </a:solidFill>
              </a:rPr>
              <a:t>Modules</a:t>
            </a:r>
            <a:r>
              <a:rPr lang="tr-TR" sz="1600" b="1" dirty="0">
                <a:solidFill>
                  <a:schemeClr val="tx1"/>
                </a:solidFill>
              </a:rPr>
              <a:t> &amp; Mobile</a:t>
            </a:r>
          </a:p>
          <a:p>
            <a:pPr lvl="3"/>
            <a:endParaRPr lang="tr-TR" sz="1600" dirty="0">
              <a:solidFill>
                <a:schemeClr val="tx1"/>
              </a:solidFill>
            </a:endParaRPr>
          </a:p>
          <a:p>
            <a:pPr lvl="3"/>
            <a:r>
              <a:rPr lang="tr-TR" sz="1600" dirty="0">
                <a:solidFill>
                  <a:schemeClr val="tx1"/>
                </a:solidFill>
              </a:rPr>
              <a:t>- </a:t>
            </a:r>
            <a:r>
              <a:rPr lang="tr-TR" sz="1600" dirty="0" err="1">
                <a:solidFill>
                  <a:schemeClr val="tx1"/>
                </a:solidFill>
              </a:rPr>
              <a:t>Pre-Built</a:t>
            </a:r>
            <a:r>
              <a:rPr lang="tr-TR" sz="1600" dirty="0">
                <a:solidFill>
                  <a:schemeClr val="tx1"/>
                </a:solidFill>
              </a:rPr>
              <a:t> </a:t>
            </a:r>
            <a:r>
              <a:rPr lang="tr-TR" sz="1600" dirty="0" err="1">
                <a:solidFill>
                  <a:schemeClr val="tx1"/>
                </a:solidFill>
              </a:rPr>
              <a:t>Modules</a:t>
            </a:r>
            <a:endParaRPr lang="tr-TR" sz="1600" dirty="0">
              <a:solidFill>
                <a:schemeClr val="tx1"/>
              </a:solidFill>
            </a:endParaRPr>
          </a:p>
          <a:p>
            <a:pPr lvl="3"/>
            <a:r>
              <a:rPr lang="tr-TR" sz="1600" dirty="0">
                <a:solidFill>
                  <a:schemeClr val="tx1"/>
                </a:solidFill>
              </a:rPr>
              <a:t>- Mobile </a:t>
            </a:r>
            <a:r>
              <a:rPr lang="tr-TR" sz="1600" dirty="0" err="1">
                <a:solidFill>
                  <a:schemeClr val="tx1"/>
                </a:solidFill>
              </a:rPr>
              <a:t>App</a:t>
            </a:r>
            <a:endParaRPr lang="tr-TR" sz="1600" dirty="0">
              <a:solidFill>
                <a:schemeClr val="tx1"/>
              </a:solidFill>
            </a:endParaRPr>
          </a:p>
          <a:p>
            <a:pPr lvl="3"/>
            <a:endParaRPr lang="tr-TR" sz="1600" dirty="0">
              <a:solidFill>
                <a:schemeClr val="tx1"/>
              </a:solidFill>
            </a:endParaRPr>
          </a:p>
          <a:p>
            <a:endParaRPr lang="en-US" sz="1600" dirty="0">
              <a:solidFill>
                <a:schemeClr val="tx1"/>
              </a:solidFill>
            </a:endParaRPr>
          </a:p>
          <a:p>
            <a:r>
              <a:rPr lang="en-US" sz="1600" b="1" dirty="0">
                <a:solidFill>
                  <a:schemeClr val="tx1"/>
                </a:solidFill>
              </a:rPr>
              <a:t>6️⃣ Licensing &amp; Pricing</a:t>
            </a:r>
          </a:p>
          <a:p>
            <a:endParaRPr lang="en-US" sz="1600" dirty="0">
              <a:solidFill>
                <a:schemeClr val="tx1"/>
              </a:solidFill>
            </a:endParaRPr>
          </a:p>
          <a:p>
            <a:r>
              <a:rPr lang="en-US" sz="1600" dirty="0">
                <a:solidFill>
                  <a:schemeClr val="tx1"/>
                </a:solidFill>
              </a:rPr>
              <a:t>- License / Pricing</a:t>
            </a:r>
          </a:p>
          <a:p>
            <a:endParaRPr lang="en-US" sz="1600" dirty="0">
              <a:solidFill>
                <a:schemeClr val="tx1"/>
              </a:solidFill>
            </a:endParaRPr>
          </a:p>
        </p:txBody>
      </p:sp>
      <p:sp>
        <p:nvSpPr>
          <p:cNvPr id="23" name="TextBox 22">
            <a:extLst>
              <a:ext uri="{FF2B5EF4-FFF2-40B4-BE49-F238E27FC236}">
                <a16:creationId xmlns:a16="http://schemas.microsoft.com/office/drawing/2014/main" id="{763A3ED6-2EDA-4060-9CA7-BA560F481B4F}"/>
              </a:ext>
            </a:extLst>
          </p:cNvPr>
          <p:cNvSpPr txBox="1"/>
          <p:nvPr/>
        </p:nvSpPr>
        <p:spPr>
          <a:xfrm>
            <a:off x="7173500" y="635706"/>
            <a:ext cx="5132800" cy="6494085"/>
          </a:xfrm>
          <a:prstGeom prst="rect">
            <a:avLst/>
          </a:prstGeom>
          <a:noFill/>
        </p:spPr>
        <p:txBody>
          <a:bodyPr wrap="square">
            <a:spAutoFit/>
          </a:bodyPr>
          <a:lstStyle/>
          <a:p>
            <a:endParaRPr lang="en-US" sz="1600" dirty="0">
              <a:solidFill>
                <a:schemeClr val="tx1"/>
              </a:solidFill>
            </a:endParaRPr>
          </a:p>
          <a:p>
            <a:endParaRPr lang="en-US" sz="1600" dirty="0">
              <a:solidFill>
                <a:schemeClr val="tx1"/>
              </a:solidFill>
            </a:endParaRPr>
          </a:p>
          <a:p>
            <a:r>
              <a:rPr lang="en-US" sz="1600" b="1" dirty="0">
                <a:solidFill>
                  <a:schemeClr val="tx1"/>
                </a:solidFill>
              </a:rPr>
              <a:t>7️⃣ Learning &amp; Community</a:t>
            </a:r>
          </a:p>
          <a:p>
            <a:endParaRPr lang="en-US" sz="1600" dirty="0">
              <a:solidFill>
                <a:schemeClr val="tx1"/>
              </a:solidFill>
            </a:endParaRPr>
          </a:p>
          <a:p>
            <a:r>
              <a:rPr lang="en-US" sz="1600" dirty="0">
                <a:solidFill>
                  <a:schemeClr val="tx1"/>
                </a:solidFill>
              </a:rPr>
              <a:t>- How to Learn ABP?</a:t>
            </a:r>
          </a:p>
          <a:p>
            <a:r>
              <a:rPr lang="en-US" sz="1600" dirty="0">
                <a:solidFill>
                  <a:schemeClr val="tx1"/>
                </a:solidFill>
              </a:rPr>
              <a:t>- Documentation</a:t>
            </a:r>
          </a:p>
          <a:p>
            <a:r>
              <a:rPr lang="en-US" sz="1600" dirty="0">
                <a:solidFill>
                  <a:schemeClr val="tx1"/>
                </a:solidFill>
              </a:rPr>
              <a:t>- Essential Videos</a:t>
            </a:r>
          </a:p>
          <a:p>
            <a:r>
              <a:rPr lang="en-US" sz="1600" dirty="0">
                <a:solidFill>
                  <a:schemeClr val="tx1"/>
                </a:solidFill>
              </a:rPr>
              <a:t>- Books</a:t>
            </a:r>
          </a:p>
          <a:p>
            <a:r>
              <a:rPr lang="en-US" sz="1600" dirty="0">
                <a:solidFill>
                  <a:schemeClr val="tx1"/>
                </a:solidFill>
              </a:rPr>
              <a:t>- Samples</a:t>
            </a:r>
          </a:p>
          <a:p>
            <a:r>
              <a:rPr lang="en-US" sz="1600" dirty="0">
                <a:solidFill>
                  <a:schemeClr val="tx1"/>
                </a:solidFill>
              </a:rPr>
              <a:t>- Community Articles</a:t>
            </a:r>
          </a:p>
          <a:p>
            <a:r>
              <a:rPr lang="en-US" sz="1600" dirty="0">
                <a:solidFill>
                  <a:schemeClr val="tx1"/>
                </a:solidFill>
              </a:rPr>
              <a:t>- Discord</a:t>
            </a:r>
          </a:p>
          <a:p>
            <a:r>
              <a:rPr lang="en-US" sz="1600" dirty="0">
                <a:solidFill>
                  <a:schemeClr val="tx1"/>
                </a:solidFill>
              </a:rPr>
              <a:t>- Support Site</a:t>
            </a:r>
          </a:p>
          <a:p>
            <a:r>
              <a:rPr lang="en-US" sz="1600" dirty="0">
                <a:solidFill>
                  <a:schemeClr val="tx1"/>
                </a:solidFill>
              </a:rPr>
              <a:t>- Services</a:t>
            </a:r>
            <a:endParaRPr lang="tr-TR" sz="1600" dirty="0">
              <a:solidFill>
                <a:schemeClr val="tx1"/>
              </a:solidFill>
            </a:endParaRPr>
          </a:p>
          <a:p>
            <a:endParaRPr lang="tr-TR" sz="1600" dirty="0">
              <a:solidFill>
                <a:schemeClr val="tx1"/>
              </a:solidFill>
            </a:endParaRPr>
          </a:p>
          <a:p>
            <a:r>
              <a:rPr lang="en-US" sz="1600" b="1" dirty="0">
                <a:solidFill>
                  <a:schemeClr val="tx1"/>
                </a:solidFill>
              </a:rPr>
              <a:t>8️⃣ Demos</a:t>
            </a:r>
          </a:p>
          <a:p>
            <a:endParaRPr lang="en-US" sz="1600" dirty="0">
              <a:solidFill>
                <a:schemeClr val="tx1"/>
              </a:solidFill>
            </a:endParaRPr>
          </a:p>
          <a:p>
            <a:r>
              <a:rPr lang="en-US" sz="1600" dirty="0">
                <a:solidFill>
                  <a:schemeClr val="tx1"/>
                </a:solidFill>
              </a:rPr>
              <a:t>- Live Demo Website: https://abp.io/demo</a:t>
            </a:r>
          </a:p>
          <a:p>
            <a:r>
              <a:rPr lang="en-US" sz="1600" dirty="0">
                <a:solidFill>
                  <a:schemeClr val="tx1"/>
                </a:solidFill>
              </a:rPr>
              <a:t>- Hands-on: Creating a New ABP Project</a:t>
            </a:r>
          </a:p>
          <a:p>
            <a:r>
              <a:rPr lang="en-US" sz="1600" dirty="0">
                <a:solidFill>
                  <a:schemeClr val="tx1"/>
                </a:solidFill>
              </a:rPr>
              <a:t>  - How it Works</a:t>
            </a:r>
          </a:p>
          <a:p>
            <a:r>
              <a:rPr lang="en-US" sz="1600" dirty="0">
                <a:solidFill>
                  <a:schemeClr val="tx1"/>
                </a:solidFill>
              </a:rPr>
              <a:t>  - Using ABP CLI</a:t>
            </a:r>
          </a:p>
          <a:p>
            <a:r>
              <a:rPr lang="en-US" sz="1600" dirty="0">
                <a:solidFill>
                  <a:schemeClr val="tx1"/>
                </a:solidFill>
              </a:rPr>
              <a:t>  - Creating a New Project via Studio</a:t>
            </a:r>
          </a:p>
          <a:p>
            <a:r>
              <a:rPr lang="en-US" sz="1600" dirty="0">
                <a:solidFill>
                  <a:schemeClr val="tx1"/>
                </a:solidFill>
              </a:rPr>
              <a:t>  - Running &amp; Navigating the Generated Project</a:t>
            </a:r>
          </a:p>
          <a:p>
            <a:r>
              <a:rPr lang="en-US" sz="1600" dirty="0">
                <a:solidFill>
                  <a:schemeClr val="tx1"/>
                </a:solidFill>
              </a:rPr>
              <a:t>  - Generating a CRUD Page via Suite</a:t>
            </a:r>
          </a:p>
          <a:p>
            <a:endParaRPr lang="en-US" sz="1600" dirty="0">
              <a:solidFill>
                <a:schemeClr val="tx1"/>
              </a:solidFill>
            </a:endParaRPr>
          </a:p>
          <a:p>
            <a:endParaRPr lang="en-US" sz="1600" dirty="0">
              <a:solidFill>
                <a:schemeClr val="tx1"/>
              </a:solidFill>
            </a:endParaRPr>
          </a:p>
        </p:txBody>
      </p:sp>
      <p:sp>
        <p:nvSpPr>
          <p:cNvPr id="25" name="TextBox 24">
            <a:extLst>
              <a:ext uri="{FF2B5EF4-FFF2-40B4-BE49-F238E27FC236}">
                <a16:creationId xmlns:a16="http://schemas.microsoft.com/office/drawing/2014/main" id="{A467B01C-131C-490F-9F58-ACE6F33A7C86}"/>
              </a:ext>
            </a:extLst>
          </p:cNvPr>
          <p:cNvSpPr txBox="1"/>
          <p:nvPr/>
        </p:nvSpPr>
        <p:spPr>
          <a:xfrm>
            <a:off x="161925" y="1053256"/>
            <a:ext cx="3975514" cy="4278094"/>
          </a:xfrm>
          <a:prstGeom prst="rect">
            <a:avLst/>
          </a:prstGeom>
          <a:noFill/>
        </p:spPr>
        <p:txBody>
          <a:bodyPr wrap="square">
            <a:spAutoFit/>
          </a:bodyPr>
          <a:lstStyle/>
          <a:p>
            <a:r>
              <a:rPr lang="en-US" sz="1600" b="1" dirty="0">
                <a:solidFill>
                  <a:schemeClr val="tx1"/>
                </a:solidFill>
              </a:rPr>
              <a:t>1️⃣ Opening</a:t>
            </a:r>
          </a:p>
          <a:p>
            <a:endParaRPr lang="en-US" sz="1600" dirty="0">
              <a:solidFill>
                <a:schemeClr val="tx1"/>
              </a:solidFill>
            </a:endParaRPr>
          </a:p>
          <a:p>
            <a:r>
              <a:rPr lang="en-US" sz="1600" dirty="0">
                <a:solidFill>
                  <a:schemeClr val="tx1"/>
                </a:solidFill>
              </a:rPr>
              <a:t>- Welcome</a:t>
            </a:r>
          </a:p>
          <a:p>
            <a:r>
              <a:rPr lang="en-US" sz="1600" dirty="0">
                <a:solidFill>
                  <a:schemeClr val="tx1"/>
                </a:solidFill>
              </a:rPr>
              <a:t>- What’s ABP?</a:t>
            </a:r>
          </a:p>
          <a:p>
            <a:r>
              <a:rPr lang="en-US" sz="1600" dirty="0">
                <a:solidFill>
                  <a:schemeClr val="tx1"/>
                </a:solidFill>
              </a:rPr>
              <a:t>- Why ABP?</a:t>
            </a:r>
          </a:p>
          <a:p>
            <a:r>
              <a:rPr lang="en-US" sz="1600" dirty="0">
                <a:solidFill>
                  <a:schemeClr val="tx1"/>
                </a:solidFill>
              </a:rPr>
              <a:t>- Who’s ABP For?</a:t>
            </a:r>
          </a:p>
          <a:p>
            <a:endParaRPr lang="en-US" sz="1600" dirty="0">
              <a:solidFill>
                <a:schemeClr val="tx1"/>
              </a:solidFill>
            </a:endParaRPr>
          </a:p>
          <a:p>
            <a:r>
              <a:rPr lang="en-US" sz="1600" b="1" dirty="0">
                <a:solidFill>
                  <a:schemeClr val="tx1"/>
                </a:solidFill>
              </a:rPr>
              <a:t>2️⃣ The ABP Platform</a:t>
            </a:r>
          </a:p>
          <a:p>
            <a:endParaRPr lang="en-US" sz="1600" dirty="0">
              <a:solidFill>
                <a:schemeClr val="tx1"/>
              </a:solidFill>
            </a:endParaRPr>
          </a:p>
          <a:p>
            <a:r>
              <a:rPr lang="en-US" sz="1600" dirty="0">
                <a:solidFill>
                  <a:schemeClr val="tx1"/>
                </a:solidFill>
              </a:rPr>
              <a:t>- Overview: Open-Source &amp; Paid License</a:t>
            </a:r>
          </a:p>
          <a:p>
            <a:r>
              <a:rPr lang="en-US" sz="1600" dirty="0">
                <a:solidFill>
                  <a:schemeClr val="tx1"/>
                </a:solidFill>
              </a:rPr>
              <a:t>- Architecture &amp; Core Features</a:t>
            </a:r>
          </a:p>
          <a:p>
            <a:r>
              <a:rPr lang="en-US" sz="1600" dirty="0">
                <a:solidFill>
                  <a:schemeClr val="tx1"/>
                </a:solidFill>
              </a:rPr>
              <a:t>- Startup Templates &amp; DB Providers</a:t>
            </a:r>
          </a:p>
          <a:p>
            <a:endParaRPr lang="en-US" sz="1600" dirty="0">
              <a:solidFill>
                <a:schemeClr val="tx1"/>
              </a:solidFill>
            </a:endParaRPr>
          </a:p>
          <a:p>
            <a:r>
              <a:rPr lang="en-US" sz="1600" b="1" dirty="0">
                <a:solidFill>
                  <a:schemeClr val="tx1"/>
                </a:solidFill>
              </a:rPr>
              <a:t>3️⃣ UI &amp; Experience</a:t>
            </a:r>
          </a:p>
          <a:p>
            <a:endParaRPr lang="en-US" sz="1600" dirty="0">
              <a:solidFill>
                <a:schemeClr val="tx1"/>
              </a:solidFill>
            </a:endParaRPr>
          </a:p>
          <a:p>
            <a:r>
              <a:rPr lang="en-US" sz="1600" dirty="0">
                <a:solidFill>
                  <a:schemeClr val="tx1"/>
                </a:solidFill>
              </a:rPr>
              <a:t>- </a:t>
            </a:r>
            <a:r>
              <a:rPr lang="en-US" sz="1600" dirty="0" err="1">
                <a:solidFill>
                  <a:schemeClr val="tx1"/>
                </a:solidFill>
              </a:rPr>
              <a:t>LeptonX</a:t>
            </a:r>
            <a:r>
              <a:rPr lang="en-US" sz="1600" dirty="0">
                <a:solidFill>
                  <a:schemeClr val="tx1"/>
                </a:solidFill>
              </a:rPr>
              <a:t> UI Theme</a:t>
            </a:r>
          </a:p>
          <a:p>
            <a:r>
              <a:rPr lang="en-US" sz="1600" dirty="0">
                <a:solidFill>
                  <a:schemeClr val="tx1"/>
                </a:solidFill>
              </a:rPr>
              <a:t>- Live Demo: https://leptontheme.com/</a:t>
            </a:r>
          </a:p>
        </p:txBody>
      </p:sp>
      <p:sp>
        <p:nvSpPr>
          <p:cNvPr id="27" name="TextBox 26">
            <a:extLst>
              <a:ext uri="{FF2B5EF4-FFF2-40B4-BE49-F238E27FC236}">
                <a16:creationId xmlns:a16="http://schemas.microsoft.com/office/drawing/2014/main" id="{9B4F7373-2A5F-4C20-8F92-2C3FDE5625CB}"/>
              </a:ext>
            </a:extLst>
          </p:cNvPr>
          <p:cNvSpPr txBox="1"/>
          <p:nvPr/>
        </p:nvSpPr>
        <p:spPr>
          <a:xfrm>
            <a:off x="10020695" y="1115912"/>
            <a:ext cx="6096000" cy="1815882"/>
          </a:xfrm>
          <a:prstGeom prst="rect">
            <a:avLst/>
          </a:prstGeom>
          <a:noFill/>
        </p:spPr>
        <p:txBody>
          <a:bodyPr wrap="square">
            <a:spAutoFit/>
          </a:bodyPr>
          <a:lstStyle/>
          <a:p>
            <a:r>
              <a:rPr lang="en-US" sz="1600" b="1" dirty="0">
                <a:solidFill>
                  <a:schemeClr val="tx1"/>
                </a:solidFill>
              </a:rPr>
              <a:t>9️⃣ Wrap-up</a:t>
            </a:r>
          </a:p>
          <a:p>
            <a:endParaRPr lang="en-US" sz="1600" dirty="0">
              <a:solidFill>
                <a:schemeClr val="tx1"/>
              </a:solidFill>
            </a:endParaRPr>
          </a:p>
          <a:p>
            <a:r>
              <a:rPr lang="tr-TR" sz="1600" dirty="0">
                <a:solidFill>
                  <a:schemeClr val="tx1"/>
                </a:solidFill>
              </a:rPr>
              <a:t>- </a:t>
            </a:r>
            <a:r>
              <a:rPr lang="tr-TR" sz="1600" dirty="0" err="1">
                <a:solidFill>
                  <a:schemeClr val="tx1"/>
                </a:solidFill>
              </a:rPr>
              <a:t>Our</a:t>
            </a:r>
            <a:r>
              <a:rPr lang="tr-TR" sz="1600" dirty="0">
                <a:solidFill>
                  <a:schemeClr val="tx1"/>
                </a:solidFill>
              </a:rPr>
              <a:t> </a:t>
            </a:r>
            <a:r>
              <a:rPr lang="tr-TR" sz="1600" dirty="0" err="1">
                <a:solidFill>
                  <a:schemeClr val="tx1"/>
                </a:solidFill>
              </a:rPr>
              <a:t>Customers</a:t>
            </a:r>
            <a:endParaRPr lang="tr-TR" sz="1600" dirty="0">
              <a:solidFill>
                <a:schemeClr val="tx1"/>
              </a:solidFill>
            </a:endParaRPr>
          </a:p>
          <a:p>
            <a:r>
              <a:rPr lang="en-US" sz="1600" dirty="0">
                <a:solidFill>
                  <a:schemeClr val="tx1"/>
                </a:solidFill>
              </a:rPr>
              <a:t>- Discount for You</a:t>
            </a:r>
          </a:p>
          <a:p>
            <a:r>
              <a:rPr lang="en-US" sz="1600" dirty="0">
                <a:solidFill>
                  <a:schemeClr val="tx1"/>
                </a:solidFill>
              </a:rPr>
              <a:t>- FAQ Page</a:t>
            </a:r>
          </a:p>
          <a:p>
            <a:r>
              <a:rPr lang="en-US" sz="1600" dirty="0">
                <a:solidFill>
                  <a:schemeClr val="tx1"/>
                </a:solidFill>
              </a:rPr>
              <a:t>  - How to Reach Us</a:t>
            </a:r>
          </a:p>
          <a:p>
            <a:r>
              <a:rPr lang="en-US" sz="1600" dirty="0">
                <a:solidFill>
                  <a:schemeClr val="tx1"/>
                </a:solidFill>
              </a:rPr>
              <a:t>  - Your Questions</a:t>
            </a:r>
          </a:p>
        </p:txBody>
      </p:sp>
    </p:spTree>
    <p:extLst>
      <p:ext uri="{BB962C8B-B14F-4D97-AF65-F5344CB8AC3E}">
        <p14:creationId xmlns:p14="http://schemas.microsoft.com/office/powerpoint/2010/main" val="235340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758A7-2046-4CA6-AA65-2941BD98DF6D}"/>
              </a:ext>
            </a:extLst>
          </p:cNvPr>
          <p:cNvPicPr>
            <a:picLocks noChangeAspect="1"/>
          </p:cNvPicPr>
          <p:nvPr/>
        </p:nvPicPr>
        <p:blipFill>
          <a:blip r:embed="rId2"/>
          <a:stretch>
            <a:fillRect/>
          </a:stretch>
        </p:blipFill>
        <p:spPr>
          <a:xfrm>
            <a:off x="371475" y="1342687"/>
            <a:ext cx="11449050" cy="5067300"/>
          </a:xfrm>
          <a:prstGeom prst="rect">
            <a:avLst/>
          </a:prstGeom>
        </p:spPr>
      </p:pic>
      <p:sp>
        <p:nvSpPr>
          <p:cNvPr id="6" name="Google Shape;101;p2">
            <a:extLst>
              <a:ext uri="{FF2B5EF4-FFF2-40B4-BE49-F238E27FC236}">
                <a16:creationId xmlns:a16="http://schemas.microsoft.com/office/drawing/2014/main" id="{30487F3F-254D-4146-8FBC-50DC9986E5F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37919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B6EC8-6F62-4BAC-B635-1D68C48AAE32}"/>
              </a:ext>
            </a:extLst>
          </p:cNvPr>
          <p:cNvPicPr>
            <a:picLocks noChangeAspect="1"/>
          </p:cNvPicPr>
          <p:nvPr/>
        </p:nvPicPr>
        <p:blipFill>
          <a:blip r:embed="rId2"/>
          <a:stretch>
            <a:fillRect/>
          </a:stretch>
        </p:blipFill>
        <p:spPr>
          <a:xfrm>
            <a:off x="390525" y="2011211"/>
            <a:ext cx="11410950" cy="3905250"/>
          </a:xfrm>
          <a:prstGeom prst="rect">
            <a:avLst/>
          </a:prstGeom>
        </p:spPr>
      </p:pic>
      <p:sp>
        <p:nvSpPr>
          <p:cNvPr id="6" name="Google Shape;101;p2">
            <a:extLst>
              <a:ext uri="{FF2B5EF4-FFF2-40B4-BE49-F238E27FC236}">
                <a16:creationId xmlns:a16="http://schemas.microsoft.com/office/drawing/2014/main" id="{2F2BE96E-7D2F-46FD-BFAE-1FE77B0B353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1762870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1B61A9-B516-461E-9E9C-D2F2427520D2}"/>
              </a:ext>
            </a:extLst>
          </p:cNvPr>
          <p:cNvPicPr>
            <a:picLocks noChangeAspect="1"/>
          </p:cNvPicPr>
          <p:nvPr/>
        </p:nvPicPr>
        <p:blipFill>
          <a:blip r:embed="rId2"/>
          <a:stretch>
            <a:fillRect/>
          </a:stretch>
        </p:blipFill>
        <p:spPr>
          <a:xfrm>
            <a:off x="358361" y="1095289"/>
            <a:ext cx="10139363" cy="5583639"/>
          </a:xfrm>
          <a:prstGeom prst="rect">
            <a:avLst/>
          </a:prstGeom>
        </p:spPr>
      </p:pic>
      <p:sp>
        <p:nvSpPr>
          <p:cNvPr id="6" name="Google Shape;101;p2">
            <a:extLst>
              <a:ext uri="{FF2B5EF4-FFF2-40B4-BE49-F238E27FC236}">
                <a16:creationId xmlns:a16="http://schemas.microsoft.com/office/drawing/2014/main" id="{F53EE008-337A-45D5-8CDE-CFD9F958857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6733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3D67A-64B0-4183-814E-040F4BB6112D}"/>
              </a:ext>
            </a:extLst>
          </p:cNvPr>
          <p:cNvPicPr>
            <a:picLocks noChangeAspect="1"/>
          </p:cNvPicPr>
          <p:nvPr/>
        </p:nvPicPr>
        <p:blipFill>
          <a:blip r:embed="rId2"/>
          <a:stretch>
            <a:fillRect/>
          </a:stretch>
        </p:blipFill>
        <p:spPr>
          <a:xfrm>
            <a:off x="358361" y="2005572"/>
            <a:ext cx="11496675" cy="3895725"/>
          </a:xfrm>
          <a:prstGeom prst="rect">
            <a:avLst/>
          </a:prstGeom>
        </p:spPr>
      </p:pic>
      <p:sp>
        <p:nvSpPr>
          <p:cNvPr id="6" name="Google Shape;101;p2">
            <a:extLst>
              <a:ext uri="{FF2B5EF4-FFF2-40B4-BE49-F238E27FC236}">
                <a16:creationId xmlns:a16="http://schemas.microsoft.com/office/drawing/2014/main" id="{6E7FEC33-F790-4EED-B90C-EC5DB0D996F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62141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7E386-C188-4B3E-8D46-3B930698FE7A}"/>
              </a:ext>
            </a:extLst>
          </p:cNvPr>
          <p:cNvPicPr>
            <a:picLocks noChangeAspect="1"/>
          </p:cNvPicPr>
          <p:nvPr/>
        </p:nvPicPr>
        <p:blipFill>
          <a:blip r:embed="rId2"/>
          <a:stretch>
            <a:fillRect/>
          </a:stretch>
        </p:blipFill>
        <p:spPr>
          <a:xfrm>
            <a:off x="1148821" y="914729"/>
            <a:ext cx="9894358" cy="5773072"/>
          </a:xfrm>
          <a:prstGeom prst="rect">
            <a:avLst/>
          </a:prstGeom>
        </p:spPr>
      </p:pic>
      <p:sp>
        <p:nvSpPr>
          <p:cNvPr id="6" name="Google Shape;101;p2">
            <a:extLst>
              <a:ext uri="{FF2B5EF4-FFF2-40B4-BE49-F238E27FC236}">
                <a16:creationId xmlns:a16="http://schemas.microsoft.com/office/drawing/2014/main" id="{820881F7-7141-40AD-A928-2E41A9D9E9D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3193429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DC8563-EC41-4BB4-B13F-FB0B55238E45}"/>
              </a:ext>
            </a:extLst>
          </p:cNvPr>
          <p:cNvPicPr>
            <a:picLocks noChangeAspect="1"/>
          </p:cNvPicPr>
          <p:nvPr/>
        </p:nvPicPr>
        <p:blipFill>
          <a:blip r:embed="rId2"/>
          <a:stretch>
            <a:fillRect/>
          </a:stretch>
        </p:blipFill>
        <p:spPr>
          <a:xfrm>
            <a:off x="409575" y="1983161"/>
            <a:ext cx="11372850" cy="4048125"/>
          </a:xfrm>
          <a:prstGeom prst="rect">
            <a:avLst/>
          </a:prstGeom>
        </p:spPr>
      </p:pic>
      <p:sp>
        <p:nvSpPr>
          <p:cNvPr id="6" name="Google Shape;101;p2">
            <a:extLst>
              <a:ext uri="{FF2B5EF4-FFF2-40B4-BE49-F238E27FC236}">
                <a16:creationId xmlns:a16="http://schemas.microsoft.com/office/drawing/2014/main" id="{80BBA3D6-1543-4648-AC5B-83A61BE3CA5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57861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2F306A-A98E-4FFC-8990-59AFEC7D560C}"/>
              </a:ext>
            </a:extLst>
          </p:cNvPr>
          <p:cNvPicPr>
            <a:picLocks noChangeAspect="1"/>
          </p:cNvPicPr>
          <p:nvPr/>
        </p:nvPicPr>
        <p:blipFill>
          <a:blip r:embed="rId2"/>
          <a:stretch>
            <a:fillRect/>
          </a:stretch>
        </p:blipFill>
        <p:spPr>
          <a:xfrm>
            <a:off x="1388040" y="1235252"/>
            <a:ext cx="9664700" cy="5280382"/>
          </a:xfrm>
          <a:prstGeom prst="rect">
            <a:avLst/>
          </a:prstGeom>
        </p:spPr>
      </p:pic>
      <p:sp>
        <p:nvSpPr>
          <p:cNvPr id="6" name="Google Shape;101;p2">
            <a:extLst>
              <a:ext uri="{FF2B5EF4-FFF2-40B4-BE49-F238E27FC236}">
                <a16:creationId xmlns:a16="http://schemas.microsoft.com/office/drawing/2014/main" id="{C306457F-F0A4-4BA3-A621-B04BEF01962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112213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C85D36-2788-4ABD-810E-A93A8F134157}"/>
              </a:ext>
            </a:extLst>
          </p:cNvPr>
          <p:cNvPicPr>
            <a:picLocks noChangeAspect="1"/>
          </p:cNvPicPr>
          <p:nvPr/>
        </p:nvPicPr>
        <p:blipFill>
          <a:blip r:embed="rId3"/>
          <a:stretch>
            <a:fillRect/>
          </a:stretch>
        </p:blipFill>
        <p:spPr>
          <a:xfrm>
            <a:off x="263343" y="1946182"/>
            <a:ext cx="11430000" cy="3905250"/>
          </a:xfrm>
          <a:prstGeom prst="rect">
            <a:avLst/>
          </a:prstGeom>
        </p:spPr>
      </p:pic>
      <p:sp>
        <p:nvSpPr>
          <p:cNvPr id="6" name="Google Shape;101;p2">
            <a:extLst>
              <a:ext uri="{FF2B5EF4-FFF2-40B4-BE49-F238E27FC236}">
                <a16:creationId xmlns:a16="http://schemas.microsoft.com/office/drawing/2014/main" id="{36056B17-93C0-4689-85D1-CCA5060066B2}"/>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382293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1;p2">
            <a:extLst>
              <a:ext uri="{FF2B5EF4-FFF2-40B4-BE49-F238E27FC236}">
                <a16:creationId xmlns:a16="http://schemas.microsoft.com/office/drawing/2014/main" id="{FB01CE01-F599-4674-868B-65693428B0A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a:solidFill>
                  <a:schemeClr val="tx1"/>
                </a:solidFill>
                <a:latin typeface="Lexend"/>
                <a:ea typeface="Lexend"/>
                <a:cs typeface="Lexend"/>
                <a:sym typeface="Lexend"/>
              </a:rPr>
              <a:t>Live Demo Website</a:t>
            </a:r>
            <a:endParaRPr dirty="0">
              <a:solidFill>
                <a:schemeClr val="tx1"/>
              </a:solidFill>
            </a:endParaRPr>
          </a:p>
        </p:txBody>
      </p:sp>
      <p:sp>
        <p:nvSpPr>
          <p:cNvPr id="7" name="TextBox 6">
            <a:extLst>
              <a:ext uri="{FF2B5EF4-FFF2-40B4-BE49-F238E27FC236}">
                <a16:creationId xmlns:a16="http://schemas.microsoft.com/office/drawing/2014/main" id="{C5866B06-47C3-4FC9-9121-257AD33F6EF3}"/>
              </a:ext>
            </a:extLst>
          </p:cNvPr>
          <p:cNvSpPr txBox="1"/>
          <p:nvPr/>
        </p:nvSpPr>
        <p:spPr>
          <a:xfrm>
            <a:off x="0" y="3275113"/>
            <a:ext cx="12192000" cy="1200329"/>
          </a:xfrm>
          <a:prstGeom prst="rect">
            <a:avLst/>
          </a:prstGeom>
          <a:noFill/>
        </p:spPr>
        <p:txBody>
          <a:bodyPr wrap="square">
            <a:spAutoFit/>
          </a:bodyPr>
          <a:lstStyle/>
          <a:p>
            <a:pPr algn="ctr"/>
            <a:r>
              <a:rPr lang="tr-TR" sz="7200" dirty="0">
                <a:solidFill>
                  <a:schemeClr val="bg2">
                    <a:lumMod val="90000"/>
                    <a:lumOff val="10000"/>
                  </a:schemeClr>
                </a:solidFill>
                <a:latin typeface="Arial" panose="020B0604020202020204" pitchFamily="34" charset="0"/>
                <a:cs typeface="Arial" panose="020B0604020202020204" pitchFamily="34" charset="0"/>
              </a:rPr>
              <a:t> </a:t>
            </a:r>
            <a:r>
              <a:rPr lang="en-US" sz="6600" dirty="0">
                <a:solidFill>
                  <a:schemeClr val="bg2">
                    <a:lumMod val="90000"/>
                    <a:lumOff val="10000"/>
                  </a:schemeClr>
                </a:solidFill>
              </a:rPr>
              <a:t>https://abp.io/demo</a:t>
            </a:r>
            <a:r>
              <a:rPr lang="tr-TR" sz="6600" dirty="0">
                <a:solidFill>
                  <a:schemeClr val="bg2">
                    <a:lumMod val="90000"/>
                    <a:lumOff val="10000"/>
                  </a:schemeClr>
                </a:solidFill>
              </a:rPr>
              <a:t> ➡</a:t>
            </a:r>
            <a:endParaRPr lang="en-US" sz="6600" dirty="0">
              <a:solidFill>
                <a:schemeClr val="bg2">
                  <a:lumMod val="90000"/>
                  <a:lumOff val="10000"/>
                </a:schemeClr>
              </a:solidFill>
            </a:endParaRPr>
          </a:p>
        </p:txBody>
      </p:sp>
    </p:spTree>
    <p:extLst>
      <p:ext uri="{BB962C8B-B14F-4D97-AF65-F5344CB8AC3E}">
        <p14:creationId xmlns:p14="http://schemas.microsoft.com/office/powerpoint/2010/main" val="60694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1;p2">
            <a:extLst>
              <a:ext uri="{FF2B5EF4-FFF2-40B4-BE49-F238E27FC236}">
                <a16:creationId xmlns:a16="http://schemas.microsoft.com/office/drawing/2014/main" id="{96D2F7FF-59D7-4235-BE18-79793F20515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a:solidFill>
                  <a:schemeClr val="tx1"/>
                </a:solidFill>
                <a:latin typeface="Lexend"/>
                <a:ea typeface="Lexend"/>
                <a:cs typeface="Lexend"/>
                <a:sym typeface="Lexend"/>
              </a:rPr>
              <a:t>Open-</a:t>
            </a:r>
            <a:r>
              <a:rPr lang="tr-TR" sz="3600" b="1" dirty="0" err="1">
                <a:solidFill>
                  <a:schemeClr val="tx1"/>
                </a:solidFill>
                <a:latin typeface="Lexend"/>
                <a:ea typeface="Lexend"/>
                <a:cs typeface="Lexend"/>
                <a:sym typeface="Lexend"/>
              </a:rPr>
              <a:t>source</a:t>
            </a:r>
            <a:r>
              <a:rPr lang="tr-TR" sz="3600" b="1" dirty="0">
                <a:solidFill>
                  <a:schemeClr val="tx1"/>
                </a:solidFill>
                <a:latin typeface="Lexend"/>
                <a:ea typeface="Lexend"/>
                <a:cs typeface="Lexend"/>
                <a:sym typeface="Lexend"/>
              </a:rPr>
              <a:t> and Commercial </a:t>
            </a:r>
            <a:r>
              <a:rPr lang="tr-TR" sz="3600" b="1" dirty="0" err="1">
                <a:solidFill>
                  <a:schemeClr val="tx1"/>
                </a:solidFill>
                <a:latin typeface="Lexend"/>
                <a:ea typeface="Lexend"/>
                <a:cs typeface="Lexend"/>
                <a:sym typeface="Lexend"/>
              </a:rPr>
              <a:t>Differences</a:t>
            </a:r>
            <a:endParaRPr dirty="0">
              <a:solidFill>
                <a:schemeClr val="tx1"/>
              </a:solidFill>
            </a:endParaRPr>
          </a:p>
        </p:txBody>
      </p:sp>
      <p:pic>
        <p:nvPicPr>
          <p:cNvPr id="8" name="Picture 7">
            <a:extLst>
              <a:ext uri="{FF2B5EF4-FFF2-40B4-BE49-F238E27FC236}">
                <a16:creationId xmlns:a16="http://schemas.microsoft.com/office/drawing/2014/main" id="{7567A8CA-8FA8-423F-B121-C9359BEAD956}"/>
              </a:ext>
            </a:extLst>
          </p:cNvPr>
          <p:cNvPicPr>
            <a:picLocks noChangeAspect="1"/>
          </p:cNvPicPr>
          <p:nvPr/>
        </p:nvPicPr>
        <p:blipFill>
          <a:blip r:embed="rId3"/>
          <a:stretch>
            <a:fillRect/>
          </a:stretch>
        </p:blipFill>
        <p:spPr>
          <a:xfrm>
            <a:off x="547687" y="1235253"/>
            <a:ext cx="11096625" cy="4743450"/>
          </a:xfrm>
          <a:prstGeom prst="rect">
            <a:avLst/>
          </a:prstGeom>
        </p:spPr>
      </p:pic>
    </p:spTree>
    <p:extLst>
      <p:ext uri="{BB962C8B-B14F-4D97-AF65-F5344CB8AC3E}">
        <p14:creationId xmlns:p14="http://schemas.microsoft.com/office/powerpoint/2010/main" val="136154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pic>
        <p:nvPicPr>
          <p:cNvPr id="3" name="Picture 2">
            <a:extLst>
              <a:ext uri="{FF2B5EF4-FFF2-40B4-BE49-F238E27FC236}">
                <a16:creationId xmlns:a16="http://schemas.microsoft.com/office/drawing/2014/main" id="{21A172D9-80CA-45EA-BC50-9D1D5E389EFE}"/>
              </a:ext>
            </a:extLst>
          </p:cNvPr>
          <p:cNvPicPr>
            <a:picLocks noChangeAspect="1"/>
          </p:cNvPicPr>
          <p:nvPr/>
        </p:nvPicPr>
        <p:blipFill>
          <a:blip r:embed="rId4"/>
          <a:stretch>
            <a:fillRect/>
          </a:stretch>
        </p:blipFill>
        <p:spPr>
          <a:xfrm>
            <a:off x="-159799" y="0"/>
            <a:ext cx="12713431" cy="6858000"/>
          </a:xfrm>
          <a:prstGeom prst="rect">
            <a:avLst/>
          </a:prstGeom>
        </p:spPr>
      </p:pic>
    </p:spTree>
    <p:extLst>
      <p:ext uri="{BB962C8B-B14F-4D97-AF65-F5344CB8AC3E}">
        <p14:creationId xmlns:p14="http://schemas.microsoft.com/office/powerpoint/2010/main" val="1817434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40F76-938F-406B-B082-45BFB50EC158}"/>
              </a:ext>
            </a:extLst>
          </p:cNvPr>
          <p:cNvPicPr>
            <a:picLocks noChangeAspect="1"/>
          </p:cNvPicPr>
          <p:nvPr/>
        </p:nvPicPr>
        <p:blipFill>
          <a:blip r:embed="rId3"/>
          <a:stretch>
            <a:fillRect/>
          </a:stretch>
        </p:blipFill>
        <p:spPr>
          <a:xfrm>
            <a:off x="352425" y="1365998"/>
            <a:ext cx="11487150" cy="4610100"/>
          </a:xfrm>
          <a:prstGeom prst="rect">
            <a:avLst/>
          </a:prstGeom>
        </p:spPr>
      </p:pic>
      <p:sp>
        <p:nvSpPr>
          <p:cNvPr id="6" name="Google Shape;101;p2">
            <a:extLst>
              <a:ext uri="{FF2B5EF4-FFF2-40B4-BE49-F238E27FC236}">
                <a16:creationId xmlns:a16="http://schemas.microsoft.com/office/drawing/2014/main" id="{5BADCDE5-2E6C-4D4E-A328-FC41B04FFDA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en-US" sz="4400" b="1" i="0" dirty="0">
                <a:solidFill>
                  <a:srgbClr val="1E2127"/>
                </a:solidFill>
                <a:effectLst/>
                <a:latin typeface="Lexend" panose="020B0604020202020204" charset="0"/>
              </a:rPr>
              <a:t>Architecture</a:t>
            </a:r>
          </a:p>
        </p:txBody>
      </p:sp>
    </p:spTree>
    <p:extLst>
      <p:ext uri="{BB962C8B-B14F-4D97-AF65-F5344CB8AC3E}">
        <p14:creationId xmlns:p14="http://schemas.microsoft.com/office/powerpoint/2010/main" val="414037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A2EC62-FD64-417F-99FE-ACAEDE340F61}"/>
              </a:ext>
            </a:extLst>
          </p:cNvPr>
          <p:cNvSpPr>
            <a:spLocks noGrp="1"/>
          </p:cNvSpPr>
          <p:nvPr>
            <p:ph type="body" idx="1"/>
          </p:nvPr>
        </p:nvSpPr>
        <p:spPr>
          <a:xfrm>
            <a:off x="358360" y="1067063"/>
            <a:ext cx="11833640" cy="5425597"/>
          </a:xfrm>
        </p:spPr>
        <p:txBody>
          <a:bodyPr numCol="4">
            <a:noAutofit/>
          </a:bodyPr>
          <a:lstStyle/>
          <a:p>
            <a:pPr>
              <a:buFont typeface="Wingdings" panose="05000000000000000000" pitchFamily="2" charset="2"/>
              <a:buChar char="q"/>
            </a:pPr>
            <a:r>
              <a:rPr lang="en-US" sz="1400"/>
              <a:t>Multiple UI Options</a:t>
            </a:r>
          </a:p>
          <a:p>
            <a:pPr>
              <a:buFont typeface="Wingdings" panose="05000000000000000000" pitchFamily="2" charset="2"/>
              <a:buChar char="q"/>
            </a:pPr>
            <a:r>
              <a:rPr lang="en-US" sz="1400"/>
              <a:t>Multiple Database Providers</a:t>
            </a:r>
          </a:p>
          <a:p>
            <a:pPr>
              <a:buFont typeface="Wingdings" panose="05000000000000000000" pitchFamily="2" charset="2"/>
              <a:buChar char="q"/>
            </a:pPr>
            <a:r>
              <a:rPr lang="en-US" sz="1400"/>
              <a:t>ABP CLI</a:t>
            </a:r>
          </a:p>
          <a:p>
            <a:pPr>
              <a:buFont typeface="Wingdings" panose="05000000000000000000" pitchFamily="2" charset="2"/>
              <a:buChar char="q"/>
            </a:pPr>
            <a:r>
              <a:rPr lang="en-US" sz="1400"/>
              <a:t>Modularity</a:t>
            </a:r>
          </a:p>
          <a:p>
            <a:pPr>
              <a:buFont typeface="Wingdings" panose="05000000000000000000" pitchFamily="2" charset="2"/>
              <a:buChar char="q"/>
            </a:pPr>
            <a:r>
              <a:rPr lang="en-US" sz="1400"/>
              <a:t>Multi-tenancy</a:t>
            </a:r>
          </a:p>
          <a:p>
            <a:pPr>
              <a:buFont typeface="Wingdings" panose="05000000000000000000" pitchFamily="2" charset="2"/>
              <a:buChar char="q"/>
            </a:pPr>
            <a:r>
              <a:rPr lang="en-US" sz="1400"/>
              <a:t>Bootstrap Tag Helpers</a:t>
            </a:r>
          </a:p>
          <a:p>
            <a:pPr>
              <a:buFont typeface="Wingdings" panose="05000000000000000000" pitchFamily="2" charset="2"/>
              <a:buChar char="q"/>
            </a:pPr>
            <a:r>
              <a:rPr lang="en-US" sz="1400"/>
              <a:t>Dynamic Forms</a:t>
            </a:r>
          </a:p>
          <a:p>
            <a:pPr>
              <a:buFont typeface="Wingdings" panose="05000000000000000000" pitchFamily="2" charset="2"/>
              <a:buChar char="q"/>
            </a:pPr>
            <a:r>
              <a:rPr lang="en-US" sz="1400"/>
              <a:t>Authentication &amp; Authorization</a:t>
            </a:r>
          </a:p>
          <a:p>
            <a:pPr>
              <a:buFont typeface="Wingdings" panose="05000000000000000000" pitchFamily="2" charset="2"/>
              <a:buChar char="q"/>
            </a:pPr>
            <a:r>
              <a:rPr lang="en-US" sz="1400"/>
              <a:t>Cross Cutting Concerns</a:t>
            </a:r>
          </a:p>
          <a:p>
            <a:pPr>
              <a:buFont typeface="Wingdings" panose="05000000000000000000" pitchFamily="2" charset="2"/>
              <a:buChar char="q"/>
            </a:pPr>
            <a:r>
              <a:rPr lang="en-US" sz="1400"/>
              <a:t>Concurrency Check</a:t>
            </a:r>
          </a:p>
          <a:p>
            <a:pPr>
              <a:buFont typeface="Wingdings" panose="05000000000000000000" pitchFamily="2" charset="2"/>
              <a:buChar char="q"/>
            </a:pPr>
            <a:r>
              <a:rPr lang="en-US" sz="1400"/>
              <a:t>Bundling &amp; Minification</a:t>
            </a:r>
          </a:p>
          <a:p>
            <a:pPr>
              <a:buFont typeface="Wingdings" panose="05000000000000000000" pitchFamily="2" charset="2"/>
              <a:buChar char="q"/>
            </a:pPr>
            <a:r>
              <a:rPr lang="en-US" sz="1400"/>
              <a:t>Virtual File System</a:t>
            </a:r>
          </a:p>
          <a:p>
            <a:pPr>
              <a:buFont typeface="Wingdings" panose="05000000000000000000" pitchFamily="2" charset="2"/>
              <a:buChar char="q"/>
            </a:pPr>
            <a:r>
              <a:rPr lang="en-US" sz="1400"/>
              <a:t>Theming</a:t>
            </a:r>
          </a:p>
          <a:p>
            <a:pPr>
              <a:buFont typeface="Wingdings" panose="05000000000000000000" pitchFamily="2" charset="2"/>
              <a:buChar char="q"/>
            </a:pPr>
            <a:r>
              <a:rPr lang="en-US" sz="1400"/>
              <a:t>Background Jobs</a:t>
            </a:r>
          </a:p>
          <a:p>
            <a:pPr>
              <a:buFont typeface="Wingdings" panose="05000000000000000000" pitchFamily="2" charset="2"/>
              <a:buChar char="q"/>
            </a:pPr>
            <a:r>
              <a:rPr lang="en-US" sz="1400"/>
              <a:t>Background Workers</a:t>
            </a:r>
          </a:p>
          <a:p>
            <a:pPr>
              <a:buFont typeface="Wingdings" panose="05000000000000000000" pitchFamily="2" charset="2"/>
              <a:buChar char="q"/>
            </a:pPr>
            <a:r>
              <a:rPr lang="en-US" sz="1400"/>
              <a:t>DDD Infrastructure</a:t>
            </a:r>
          </a:p>
          <a:p>
            <a:pPr>
              <a:buFont typeface="Wingdings" panose="05000000000000000000" pitchFamily="2" charset="2"/>
              <a:buChar char="q"/>
            </a:pPr>
            <a:r>
              <a:rPr lang="en-US" sz="1400"/>
              <a:t>Auto REST APIs</a:t>
            </a:r>
          </a:p>
          <a:p>
            <a:pPr>
              <a:buFont typeface="Wingdings" panose="05000000000000000000" pitchFamily="2" charset="2"/>
              <a:buChar char="q"/>
            </a:pPr>
            <a:r>
              <a:rPr lang="en-US" sz="1400"/>
              <a:t>Cancellation Support</a:t>
            </a:r>
          </a:p>
          <a:p>
            <a:pPr>
              <a:buFont typeface="Wingdings" panose="05000000000000000000" pitchFamily="2" charset="2"/>
              <a:buChar char="q"/>
            </a:pPr>
            <a:r>
              <a:rPr lang="en-US" sz="1400"/>
              <a:t>Dynamic Client Proxies</a:t>
            </a:r>
          </a:p>
          <a:p>
            <a:pPr>
              <a:buFont typeface="Wingdings" panose="05000000000000000000" pitchFamily="2" charset="2"/>
              <a:buChar char="q"/>
            </a:pPr>
            <a:r>
              <a:rPr lang="en-US" sz="1400"/>
              <a:t>Distributed Event Bus</a:t>
            </a:r>
          </a:p>
          <a:p>
            <a:pPr>
              <a:buFont typeface="Wingdings" panose="05000000000000000000" pitchFamily="2" charset="2"/>
              <a:buChar char="q"/>
            </a:pPr>
            <a:r>
              <a:rPr lang="en-US" sz="1400"/>
              <a:t>Distributed Locking</a:t>
            </a:r>
          </a:p>
          <a:p>
            <a:pPr>
              <a:buFont typeface="Wingdings" panose="05000000000000000000" pitchFamily="2" charset="2"/>
              <a:buChar char="q"/>
            </a:pPr>
            <a:r>
              <a:rPr lang="en-US" sz="1400"/>
              <a:t>BLOB Storing</a:t>
            </a:r>
          </a:p>
          <a:p>
            <a:pPr>
              <a:buFont typeface="Wingdings" panose="05000000000000000000" pitchFamily="2" charset="2"/>
              <a:buChar char="q"/>
            </a:pPr>
            <a:r>
              <a:rPr lang="en-US" sz="1400"/>
              <a:t>Text Templating</a:t>
            </a:r>
          </a:p>
          <a:p>
            <a:pPr>
              <a:buFont typeface="Wingdings" panose="05000000000000000000" pitchFamily="2" charset="2"/>
              <a:buChar char="q"/>
            </a:pPr>
            <a:r>
              <a:rPr lang="en-US" sz="1400"/>
              <a:t>Test Infrastructure</a:t>
            </a:r>
          </a:p>
          <a:p>
            <a:pPr>
              <a:buFont typeface="Wingdings" panose="05000000000000000000" pitchFamily="2" charset="2"/>
              <a:buChar char="q"/>
            </a:pPr>
            <a:r>
              <a:rPr lang="en-US" sz="1400"/>
              <a:t>Audit Logging</a:t>
            </a:r>
          </a:p>
          <a:p>
            <a:pPr>
              <a:buFont typeface="Wingdings" panose="05000000000000000000" pitchFamily="2" charset="2"/>
              <a:buChar char="q"/>
            </a:pPr>
            <a:r>
              <a:rPr lang="en-US" sz="1400"/>
              <a:t>Object to Object Mapping</a:t>
            </a:r>
          </a:p>
          <a:p>
            <a:pPr>
              <a:buFont typeface="Wingdings" panose="05000000000000000000" pitchFamily="2" charset="2"/>
              <a:buChar char="q"/>
            </a:pPr>
            <a:r>
              <a:rPr lang="en-US" sz="1400"/>
              <a:t>Email &amp; SMS Abstractions</a:t>
            </a:r>
          </a:p>
          <a:p>
            <a:pPr>
              <a:buFont typeface="Wingdings" panose="05000000000000000000" pitchFamily="2" charset="2"/>
              <a:buChar char="q"/>
            </a:pPr>
            <a:r>
              <a:rPr lang="en-US" sz="1400"/>
              <a:t>Localization</a:t>
            </a:r>
          </a:p>
          <a:p>
            <a:pPr>
              <a:buFont typeface="Wingdings" panose="05000000000000000000" pitchFamily="2" charset="2"/>
              <a:buChar char="q"/>
            </a:pPr>
            <a:r>
              <a:rPr lang="en-US" sz="1400"/>
              <a:t>Setting Management</a:t>
            </a:r>
          </a:p>
          <a:p>
            <a:pPr>
              <a:buFont typeface="Wingdings" panose="05000000000000000000" pitchFamily="2" charset="2"/>
              <a:buChar char="q"/>
            </a:pPr>
            <a:r>
              <a:rPr lang="en-US" sz="1400"/>
              <a:t>Extension Methods</a:t>
            </a:r>
          </a:p>
          <a:p>
            <a:pPr>
              <a:buFont typeface="Wingdings" panose="05000000000000000000" pitchFamily="2" charset="2"/>
              <a:buChar char="q"/>
            </a:pPr>
            <a:r>
              <a:rPr lang="en-US" sz="1400"/>
              <a:t>Aspect Oriented Programming</a:t>
            </a:r>
          </a:p>
          <a:p>
            <a:pPr>
              <a:buFont typeface="Wingdings" panose="05000000000000000000" pitchFamily="2" charset="2"/>
              <a:buChar char="q"/>
            </a:pPr>
            <a:r>
              <a:rPr lang="en-US" sz="1400"/>
              <a:t>Dependency Injection</a:t>
            </a:r>
          </a:p>
          <a:p>
            <a:pPr>
              <a:buFont typeface="Wingdings" panose="05000000000000000000" pitchFamily="2" charset="2"/>
              <a:buChar char="q"/>
            </a:pPr>
            <a:r>
              <a:rPr lang="en-US" sz="1400"/>
              <a:t>Data Filtering</a:t>
            </a:r>
          </a:p>
          <a:p>
            <a:pPr>
              <a:buFont typeface="Wingdings" panose="05000000000000000000" pitchFamily="2" charset="2"/>
              <a:buChar char="q"/>
            </a:pPr>
            <a:r>
              <a:rPr lang="en-US" sz="1400"/>
              <a:t>Encryption &amp; Decryption </a:t>
            </a:r>
          </a:p>
          <a:p>
            <a:pPr>
              <a:buFont typeface="Wingdings" panose="05000000000000000000" pitchFamily="2" charset="2"/>
              <a:buChar char="q"/>
            </a:pPr>
            <a:r>
              <a:rPr lang="en-US" sz="1400"/>
              <a:t>Dynamic Forms</a:t>
            </a:r>
          </a:p>
          <a:p>
            <a:pPr>
              <a:buFont typeface="Wingdings" panose="05000000000000000000" pitchFamily="2" charset="2"/>
              <a:buChar char="q"/>
            </a:pPr>
            <a:r>
              <a:rPr lang="en-US" sz="1400"/>
              <a:t>Authentication &amp; Authorization</a:t>
            </a:r>
          </a:p>
          <a:p>
            <a:pPr>
              <a:buFont typeface="Wingdings" panose="05000000000000000000" pitchFamily="2" charset="2"/>
              <a:buChar char="q"/>
            </a:pPr>
            <a:r>
              <a:rPr lang="en-US" sz="1400"/>
              <a:t>Cross Cutting Concerns</a:t>
            </a:r>
          </a:p>
          <a:p>
            <a:pPr>
              <a:buFont typeface="Wingdings" panose="05000000000000000000" pitchFamily="2" charset="2"/>
              <a:buChar char="q"/>
            </a:pPr>
            <a:r>
              <a:rPr lang="en-US" sz="1400"/>
              <a:t>Concurrency Check</a:t>
            </a:r>
          </a:p>
          <a:p>
            <a:pPr>
              <a:buFont typeface="Wingdings" panose="05000000000000000000" pitchFamily="2" charset="2"/>
              <a:buChar char="q"/>
            </a:pPr>
            <a:r>
              <a:rPr lang="en-US" sz="1400"/>
              <a:t>Bundling &amp; Minification</a:t>
            </a:r>
          </a:p>
          <a:p>
            <a:pPr>
              <a:buFont typeface="Wingdings" panose="05000000000000000000" pitchFamily="2" charset="2"/>
              <a:buChar char="q"/>
            </a:pPr>
            <a:r>
              <a:rPr lang="en-US" sz="1400"/>
              <a:t>Virtual File System</a:t>
            </a:r>
          </a:p>
          <a:p>
            <a:pPr>
              <a:buFont typeface="Wingdings" panose="05000000000000000000" pitchFamily="2" charset="2"/>
              <a:buChar char="q"/>
            </a:pPr>
            <a:r>
              <a:rPr lang="en-US" sz="1400"/>
              <a:t>Theming</a:t>
            </a:r>
          </a:p>
          <a:p>
            <a:pPr>
              <a:buFont typeface="Wingdings" panose="05000000000000000000" pitchFamily="2" charset="2"/>
              <a:buChar char="q"/>
            </a:pPr>
            <a:r>
              <a:rPr lang="en-US" sz="1400"/>
              <a:t>Background Jobs</a:t>
            </a:r>
          </a:p>
          <a:p>
            <a:pPr>
              <a:buFont typeface="Wingdings" panose="05000000000000000000" pitchFamily="2" charset="2"/>
              <a:buChar char="q"/>
            </a:pPr>
            <a:r>
              <a:rPr lang="en-US" sz="1400"/>
              <a:t>Background Workers</a:t>
            </a:r>
          </a:p>
          <a:p>
            <a:pPr>
              <a:buFont typeface="Wingdings" panose="05000000000000000000" pitchFamily="2" charset="2"/>
              <a:buChar char="q"/>
            </a:pPr>
            <a:r>
              <a:rPr lang="en-US" sz="1400"/>
              <a:t>DDD Infrastructure</a:t>
            </a:r>
          </a:p>
          <a:p>
            <a:pPr>
              <a:buFont typeface="Wingdings" panose="05000000000000000000" pitchFamily="2" charset="2"/>
              <a:buChar char="q"/>
            </a:pPr>
            <a:r>
              <a:rPr lang="en-US" sz="1400"/>
              <a:t>Auto REST APIs</a:t>
            </a:r>
          </a:p>
          <a:p>
            <a:pPr>
              <a:buFont typeface="Wingdings" panose="05000000000000000000" pitchFamily="2" charset="2"/>
              <a:buChar char="q"/>
            </a:pPr>
            <a:r>
              <a:rPr lang="en-US" sz="1400"/>
              <a:t>Cancellation Support</a:t>
            </a:r>
          </a:p>
          <a:p>
            <a:pPr>
              <a:buFont typeface="Wingdings" panose="05000000000000000000" pitchFamily="2" charset="2"/>
              <a:buChar char="q"/>
            </a:pPr>
            <a:r>
              <a:rPr lang="en-US" sz="1400"/>
              <a:t>Dynamic Client Proxies</a:t>
            </a:r>
          </a:p>
          <a:p>
            <a:pPr>
              <a:buFont typeface="Wingdings" panose="05000000000000000000" pitchFamily="2" charset="2"/>
              <a:buChar char="q"/>
            </a:pPr>
            <a:r>
              <a:rPr lang="en-US" sz="1400"/>
              <a:t>Distributed Event Bus</a:t>
            </a:r>
          </a:p>
          <a:p>
            <a:pPr>
              <a:buFont typeface="Wingdings" panose="05000000000000000000" pitchFamily="2" charset="2"/>
              <a:buChar char="q"/>
            </a:pPr>
            <a:r>
              <a:rPr lang="en-US" sz="1400"/>
              <a:t>Distributed Locking</a:t>
            </a:r>
          </a:p>
          <a:p>
            <a:pPr>
              <a:buFont typeface="Wingdings" panose="05000000000000000000" pitchFamily="2" charset="2"/>
              <a:buChar char="q"/>
            </a:pPr>
            <a:r>
              <a:rPr lang="en-US" sz="1400"/>
              <a:t>BLOB Storing</a:t>
            </a:r>
          </a:p>
          <a:p>
            <a:pPr>
              <a:buFont typeface="Wingdings" panose="05000000000000000000" pitchFamily="2" charset="2"/>
              <a:buChar char="q"/>
            </a:pPr>
            <a:r>
              <a:rPr lang="en-US" sz="1400"/>
              <a:t>Text Templating</a:t>
            </a:r>
          </a:p>
          <a:p>
            <a:pPr>
              <a:buFont typeface="Wingdings" panose="05000000000000000000" pitchFamily="2" charset="2"/>
              <a:buChar char="q"/>
            </a:pPr>
            <a:r>
              <a:rPr lang="en-US" sz="1400"/>
              <a:t>Test Infrastructure</a:t>
            </a:r>
          </a:p>
          <a:p>
            <a:pPr>
              <a:buFont typeface="Wingdings" panose="05000000000000000000" pitchFamily="2" charset="2"/>
              <a:buChar char="q"/>
            </a:pPr>
            <a:r>
              <a:rPr lang="en-US" sz="1400"/>
              <a:t>Audit Logging</a:t>
            </a:r>
          </a:p>
          <a:p>
            <a:pPr>
              <a:buFont typeface="Wingdings" panose="05000000000000000000" pitchFamily="2" charset="2"/>
              <a:buChar char="q"/>
            </a:pPr>
            <a:r>
              <a:rPr lang="en-US" sz="1400"/>
              <a:t>Object to Object Mapping</a:t>
            </a:r>
          </a:p>
          <a:p>
            <a:pPr>
              <a:buFont typeface="Wingdings" panose="05000000000000000000" pitchFamily="2" charset="2"/>
              <a:buChar char="q"/>
            </a:pPr>
            <a:r>
              <a:rPr lang="en-US" sz="1400"/>
              <a:t>Email &amp; SMS Abstractions</a:t>
            </a:r>
          </a:p>
          <a:p>
            <a:pPr>
              <a:buFont typeface="Wingdings" panose="05000000000000000000" pitchFamily="2" charset="2"/>
              <a:buChar char="q"/>
            </a:pPr>
            <a:r>
              <a:rPr lang="en-US" sz="1400"/>
              <a:t>Localization</a:t>
            </a:r>
          </a:p>
          <a:p>
            <a:pPr>
              <a:buFont typeface="Wingdings" panose="05000000000000000000" pitchFamily="2" charset="2"/>
              <a:buChar char="q"/>
            </a:pPr>
            <a:r>
              <a:rPr lang="en-US" sz="1400"/>
              <a:t>Setting Management</a:t>
            </a:r>
          </a:p>
          <a:p>
            <a:pPr>
              <a:buFont typeface="Wingdings" panose="05000000000000000000" pitchFamily="2" charset="2"/>
              <a:buChar char="q"/>
            </a:pPr>
            <a:r>
              <a:rPr lang="en-US" sz="1400"/>
              <a:t>Extension Methods</a:t>
            </a:r>
          </a:p>
          <a:p>
            <a:pPr>
              <a:buFont typeface="Wingdings" panose="05000000000000000000" pitchFamily="2" charset="2"/>
              <a:buChar char="q"/>
            </a:pPr>
            <a:r>
              <a:rPr lang="en-US" sz="1400"/>
              <a:t>Aspect Oriented Programming</a:t>
            </a:r>
          </a:p>
          <a:p>
            <a:pPr>
              <a:buFont typeface="Wingdings" panose="05000000000000000000" pitchFamily="2" charset="2"/>
              <a:buChar char="q"/>
            </a:pPr>
            <a:r>
              <a:rPr lang="en-US" sz="1400"/>
              <a:t>Dependency Injection</a:t>
            </a:r>
          </a:p>
          <a:p>
            <a:pPr>
              <a:buFont typeface="Wingdings" panose="05000000000000000000" pitchFamily="2" charset="2"/>
              <a:buChar char="q"/>
            </a:pPr>
            <a:r>
              <a:rPr lang="en-US" sz="1400"/>
              <a:t>Data Filtering</a:t>
            </a:r>
          </a:p>
          <a:p>
            <a:pPr>
              <a:buFont typeface="Wingdings" panose="05000000000000000000" pitchFamily="2" charset="2"/>
              <a:buChar char="q"/>
            </a:pPr>
            <a:r>
              <a:rPr lang="en-US" sz="1400"/>
              <a:t>Encryption &amp; Decryption Services</a:t>
            </a:r>
            <a:endParaRPr lang="en-US" sz="1400" dirty="0"/>
          </a:p>
        </p:txBody>
      </p:sp>
      <p:sp>
        <p:nvSpPr>
          <p:cNvPr id="22" name="Google Shape;101;p2">
            <a:extLst>
              <a:ext uri="{FF2B5EF4-FFF2-40B4-BE49-F238E27FC236}">
                <a16:creationId xmlns:a16="http://schemas.microsoft.com/office/drawing/2014/main" id="{1979F755-567B-4880-BDA4-4CC5C1DF712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ABP’s</a:t>
            </a:r>
            <a:r>
              <a:rPr lang="tr-TR" sz="4400" b="1" i="0" dirty="0">
                <a:solidFill>
                  <a:srgbClr val="1E2127"/>
                </a:solidFill>
                <a:effectLst/>
                <a:latin typeface="Lexend" panose="020B0604020202020204" charset="0"/>
              </a:rPr>
              <a:t> </a:t>
            </a:r>
            <a:r>
              <a:rPr lang="tr-TR" sz="4400" b="1" i="0" dirty="0" err="1">
                <a:solidFill>
                  <a:srgbClr val="1E2127"/>
                </a:solidFill>
                <a:effectLst/>
                <a:latin typeface="Lexend" panose="020B0604020202020204" charset="0"/>
              </a:rPr>
              <a:t>Features</a:t>
            </a:r>
            <a:endParaRPr lang="en-US" sz="4400" b="1" i="0" dirty="0">
              <a:solidFill>
                <a:srgbClr val="1E2127"/>
              </a:solidFill>
              <a:effectLst/>
              <a:latin typeface="Lexend" panose="020B0604020202020204" charset="0"/>
            </a:endParaRPr>
          </a:p>
        </p:txBody>
      </p:sp>
      <p:sp>
        <p:nvSpPr>
          <p:cNvPr id="24" name="TextBox 23">
            <a:extLst>
              <a:ext uri="{FF2B5EF4-FFF2-40B4-BE49-F238E27FC236}">
                <a16:creationId xmlns:a16="http://schemas.microsoft.com/office/drawing/2014/main" id="{96C529D0-F3B9-454A-89D1-D7ACE578671B}"/>
              </a:ext>
            </a:extLst>
          </p:cNvPr>
          <p:cNvSpPr txBox="1"/>
          <p:nvPr/>
        </p:nvSpPr>
        <p:spPr>
          <a:xfrm>
            <a:off x="508000" y="6492660"/>
            <a:ext cx="6096000" cy="307777"/>
          </a:xfrm>
          <a:prstGeom prst="rect">
            <a:avLst/>
          </a:prstGeom>
          <a:noFill/>
        </p:spPr>
        <p:txBody>
          <a:bodyPr wrap="square">
            <a:spAutoFit/>
          </a:bodyPr>
          <a:lstStyle/>
          <a:p>
            <a:r>
              <a:rPr lang="en-US" dirty="0">
                <a:hlinkClick r:id="rId3"/>
              </a:rPr>
              <a:t>https://abp.io/framework</a:t>
            </a:r>
            <a:r>
              <a:rPr lang="tr-TR" dirty="0"/>
              <a:t> </a:t>
            </a:r>
            <a:endParaRPr lang="en-US" dirty="0"/>
          </a:p>
        </p:txBody>
      </p:sp>
    </p:spTree>
    <p:extLst>
      <p:ext uri="{BB962C8B-B14F-4D97-AF65-F5344CB8AC3E}">
        <p14:creationId xmlns:p14="http://schemas.microsoft.com/office/powerpoint/2010/main" val="2328559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6" name="Picture 5">
            <a:extLst>
              <a:ext uri="{FF2B5EF4-FFF2-40B4-BE49-F238E27FC236}">
                <a16:creationId xmlns:a16="http://schemas.microsoft.com/office/drawing/2014/main" id="{50D6F10C-3032-436A-85D6-CAA750FBE7AF}"/>
              </a:ext>
            </a:extLst>
          </p:cNvPr>
          <p:cNvPicPr>
            <a:picLocks noChangeAspect="1"/>
          </p:cNvPicPr>
          <p:nvPr/>
        </p:nvPicPr>
        <p:blipFill>
          <a:blip r:embed="rId3"/>
          <a:stretch>
            <a:fillRect/>
          </a:stretch>
        </p:blipFill>
        <p:spPr>
          <a:xfrm>
            <a:off x="327439" y="1259203"/>
            <a:ext cx="11506200" cy="5419725"/>
          </a:xfrm>
          <a:prstGeom prst="rect">
            <a:avLst/>
          </a:prstGeom>
        </p:spPr>
      </p:pic>
    </p:spTree>
    <p:extLst>
      <p:ext uri="{BB962C8B-B14F-4D97-AF65-F5344CB8AC3E}">
        <p14:creationId xmlns:p14="http://schemas.microsoft.com/office/powerpoint/2010/main" val="1697964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3" name="Picture 2">
            <a:extLst>
              <a:ext uri="{FF2B5EF4-FFF2-40B4-BE49-F238E27FC236}">
                <a16:creationId xmlns:a16="http://schemas.microsoft.com/office/drawing/2014/main" id="{7D13675A-06C8-4FB9-AAA0-CAECAC2CFBB9}"/>
              </a:ext>
            </a:extLst>
          </p:cNvPr>
          <p:cNvPicPr>
            <a:picLocks noChangeAspect="1"/>
          </p:cNvPicPr>
          <p:nvPr/>
        </p:nvPicPr>
        <p:blipFill>
          <a:blip r:embed="rId3"/>
          <a:stretch>
            <a:fillRect/>
          </a:stretch>
        </p:blipFill>
        <p:spPr>
          <a:xfrm>
            <a:off x="358361" y="1268728"/>
            <a:ext cx="11401425" cy="5410200"/>
          </a:xfrm>
          <a:prstGeom prst="rect">
            <a:avLst/>
          </a:prstGeom>
        </p:spPr>
      </p:pic>
    </p:spTree>
    <p:extLst>
      <p:ext uri="{BB962C8B-B14F-4D97-AF65-F5344CB8AC3E}">
        <p14:creationId xmlns:p14="http://schemas.microsoft.com/office/powerpoint/2010/main" val="154159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5" name="Picture 4">
            <a:extLst>
              <a:ext uri="{FF2B5EF4-FFF2-40B4-BE49-F238E27FC236}">
                <a16:creationId xmlns:a16="http://schemas.microsoft.com/office/drawing/2014/main" id="{A9A61B12-8D76-4EE2-9CBA-DD9983B8015E}"/>
              </a:ext>
            </a:extLst>
          </p:cNvPr>
          <p:cNvPicPr>
            <a:picLocks noChangeAspect="1"/>
          </p:cNvPicPr>
          <p:nvPr/>
        </p:nvPicPr>
        <p:blipFill>
          <a:blip r:embed="rId3"/>
          <a:stretch>
            <a:fillRect/>
          </a:stretch>
        </p:blipFill>
        <p:spPr>
          <a:xfrm>
            <a:off x="385762" y="1268728"/>
            <a:ext cx="11420475" cy="5410200"/>
          </a:xfrm>
          <a:prstGeom prst="rect">
            <a:avLst/>
          </a:prstGeom>
        </p:spPr>
      </p:pic>
    </p:spTree>
    <p:extLst>
      <p:ext uri="{BB962C8B-B14F-4D97-AF65-F5344CB8AC3E}">
        <p14:creationId xmlns:p14="http://schemas.microsoft.com/office/powerpoint/2010/main" val="3841678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3" name="Picture 2">
            <a:extLst>
              <a:ext uri="{FF2B5EF4-FFF2-40B4-BE49-F238E27FC236}">
                <a16:creationId xmlns:a16="http://schemas.microsoft.com/office/drawing/2014/main" id="{2A2324E6-0710-4EA8-921C-2A1F07CFA744}"/>
              </a:ext>
            </a:extLst>
          </p:cNvPr>
          <p:cNvPicPr>
            <a:picLocks noChangeAspect="1"/>
          </p:cNvPicPr>
          <p:nvPr/>
        </p:nvPicPr>
        <p:blipFill>
          <a:blip r:embed="rId3"/>
          <a:stretch>
            <a:fillRect/>
          </a:stretch>
        </p:blipFill>
        <p:spPr>
          <a:xfrm>
            <a:off x="390525" y="1306828"/>
            <a:ext cx="11410950" cy="5372100"/>
          </a:xfrm>
          <a:prstGeom prst="rect">
            <a:avLst/>
          </a:prstGeom>
        </p:spPr>
      </p:pic>
    </p:spTree>
    <p:extLst>
      <p:ext uri="{BB962C8B-B14F-4D97-AF65-F5344CB8AC3E}">
        <p14:creationId xmlns:p14="http://schemas.microsoft.com/office/powerpoint/2010/main" val="2172938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9C009-2247-4724-B75C-E7D067BDEFED}"/>
              </a:ext>
            </a:extLst>
          </p:cNvPr>
          <p:cNvPicPr>
            <a:picLocks noChangeAspect="1"/>
          </p:cNvPicPr>
          <p:nvPr/>
        </p:nvPicPr>
        <p:blipFill>
          <a:blip r:embed="rId2"/>
          <a:stretch>
            <a:fillRect/>
          </a:stretch>
        </p:blipFill>
        <p:spPr>
          <a:xfrm>
            <a:off x="358361" y="1062030"/>
            <a:ext cx="8610600" cy="1866900"/>
          </a:xfrm>
          <a:prstGeom prst="rect">
            <a:avLst/>
          </a:prstGeom>
        </p:spPr>
      </p:pic>
      <p:sp>
        <p:nvSpPr>
          <p:cNvPr id="4" name="Google Shape;101;p2">
            <a:extLst>
              <a:ext uri="{FF2B5EF4-FFF2-40B4-BE49-F238E27FC236}">
                <a16:creationId xmlns:a16="http://schemas.microsoft.com/office/drawing/2014/main" id="{EC927E93-281E-4804-9740-445337FEBEB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Supported</a:t>
            </a:r>
            <a:r>
              <a:rPr lang="tr-TR" sz="4400" b="1" i="0" dirty="0">
                <a:solidFill>
                  <a:srgbClr val="1E2127"/>
                </a:solidFill>
                <a:effectLst/>
                <a:latin typeface="Lexend" panose="020B0604020202020204" charset="0"/>
              </a:rPr>
              <a:t> DB Providers</a:t>
            </a:r>
            <a:endParaRPr lang="en-US" sz="4400" b="1" i="0" dirty="0">
              <a:solidFill>
                <a:srgbClr val="1E2127"/>
              </a:solidFill>
              <a:effectLst/>
              <a:latin typeface="Lexend" panose="020B0604020202020204" charset="0"/>
            </a:endParaRPr>
          </a:p>
        </p:txBody>
      </p:sp>
      <p:sp>
        <p:nvSpPr>
          <p:cNvPr id="8" name="TextBox 7">
            <a:extLst>
              <a:ext uri="{FF2B5EF4-FFF2-40B4-BE49-F238E27FC236}">
                <a16:creationId xmlns:a16="http://schemas.microsoft.com/office/drawing/2014/main" id="{B23D5767-7627-4B7B-AE2D-6E15C39AD395}"/>
              </a:ext>
            </a:extLst>
          </p:cNvPr>
          <p:cNvSpPr txBox="1"/>
          <p:nvPr/>
        </p:nvSpPr>
        <p:spPr>
          <a:xfrm>
            <a:off x="4279944" y="3103126"/>
            <a:ext cx="3884518" cy="3754874"/>
          </a:xfrm>
          <a:prstGeom prst="rect">
            <a:avLst/>
          </a:prstGeom>
          <a:noFill/>
        </p:spPr>
        <p:txBody>
          <a:bodyPr wrap="square" numCol="1">
            <a:spAutoFit/>
          </a:bodyPr>
          <a:lstStyle/>
          <a:p>
            <a:pPr marL="171450" indent="-171450">
              <a:buFont typeface="Arial" panose="020B0604020202020204" pitchFamily="34" charset="0"/>
              <a:buChar char="•"/>
            </a:pPr>
            <a:r>
              <a:rPr lang="en-US" dirty="0" err="1"/>
              <a:t>Devart.Data.MySql.EFCore</a:t>
            </a:r>
            <a:endParaRPr lang="en-US" dirty="0"/>
          </a:p>
          <a:p>
            <a:pPr marL="171450" indent="-171450">
              <a:buFont typeface="Arial" panose="020B0604020202020204" pitchFamily="34" charset="0"/>
              <a:buChar char="•"/>
            </a:pPr>
            <a:r>
              <a:rPr lang="en-US" dirty="0" err="1"/>
              <a:t>Devart.Data.Oracle.EFCore</a:t>
            </a:r>
            <a:endParaRPr lang="en-US" dirty="0"/>
          </a:p>
          <a:p>
            <a:pPr marL="171450" indent="-171450">
              <a:buFont typeface="Arial" panose="020B0604020202020204" pitchFamily="34" charset="0"/>
              <a:buChar char="•"/>
            </a:pPr>
            <a:r>
              <a:rPr lang="en-US" dirty="0" err="1"/>
              <a:t>Devart.Data.PostgreSql.EFCore</a:t>
            </a:r>
            <a:endParaRPr lang="en-US" dirty="0"/>
          </a:p>
          <a:p>
            <a:pPr marL="171450" indent="-171450">
              <a:buFont typeface="Arial" panose="020B0604020202020204" pitchFamily="34" charset="0"/>
              <a:buChar char="•"/>
            </a:pPr>
            <a:r>
              <a:rPr lang="en-US" dirty="0" err="1"/>
              <a:t>Devart.Data.SQLite.EFCore</a:t>
            </a:r>
            <a:endParaRPr lang="en-US" dirty="0"/>
          </a:p>
          <a:p>
            <a:pPr marL="171450" indent="-171450">
              <a:buFont typeface="Arial" panose="020B0604020202020204" pitchFamily="34" charset="0"/>
              <a:buChar char="•"/>
            </a:pPr>
            <a:r>
              <a:rPr lang="en-US" dirty="0"/>
              <a:t>Devart.Data.DB2.EFCore</a:t>
            </a:r>
          </a:p>
          <a:p>
            <a:pPr marL="171450" indent="-171450">
              <a:buFont typeface="Arial" panose="020B0604020202020204" pitchFamily="34" charset="0"/>
              <a:buChar char="•"/>
            </a:pPr>
            <a:r>
              <a:rPr lang="en-US" dirty="0" err="1"/>
              <a:t>Devart.Data.Bigcommerce.EFCore</a:t>
            </a:r>
            <a:endParaRPr lang="en-US" dirty="0"/>
          </a:p>
          <a:p>
            <a:pPr marL="171450" indent="-171450">
              <a:buFont typeface="Arial" panose="020B0604020202020204" pitchFamily="34" charset="0"/>
              <a:buChar char="•"/>
            </a:pPr>
            <a:r>
              <a:rPr lang="en-US" dirty="0" err="1"/>
              <a:t>Devart.Data.Dynamics.EFCore</a:t>
            </a:r>
            <a:br>
              <a:rPr lang="tr-TR" dirty="0"/>
            </a:br>
            <a:r>
              <a:rPr lang="en-US" dirty="0" err="1"/>
              <a:t>Devart.Data.FreshBooks.EFCore</a:t>
            </a:r>
            <a:endParaRPr lang="en-US" dirty="0"/>
          </a:p>
          <a:p>
            <a:pPr marL="171450" indent="-171450">
              <a:buFont typeface="Arial" panose="020B0604020202020204" pitchFamily="34" charset="0"/>
              <a:buChar char="•"/>
            </a:pPr>
            <a:r>
              <a:rPr lang="en-US" dirty="0" err="1"/>
              <a:t>Devart.Data.Magento.EFCore</a:t>
            </a:r>
            <a:endParaRPr lang="en-US" dirty="0"/>
          </a:p>
          <a:p>
            <a:pPr marL="171450" indent="-171450">
              <a:buFont typeface="Arial" panose="020B0604020202020204" pitchFamily="34" charset="0"/>
              <a:buChar char="•"/>
            </a:pPr>
            <a:r>
              <a:rPr lang="en-US" dirty="0" err="1"/>
              <a:t>Devart.Data.MailChimp.EFCore</a:t>
            </a:r>
            <a:endParaRPr lang="en-US" dirty="0"/>
          </a:p>
          <a:p>
            <a:pPr marL="171450" indent="-171450">
              <a:buFont typeface="Arial" panose="020B0604020202020204" pitchFamily="34" charset="0"/>
              <a:buChar char="•"/>
            </a:pPr>
            <a:r>
              <a:rPr lang="en-US" dirty="0" err="1"/>
              <a:t>Devart.Data.QuickBooks.EFCore</a:t>
            </a:r>
            <a:endParaRPr lang="en-US" dirty="0"/>
          </a:p>
          <a:p>
            <a:pPr marL="171450" indent="-171450">
              <a:buFont typeface="Arial" panose="020B0604020202020204" pitchFamily="34" charset="0"/>
              <a:buChar char="•"/>
            </a:pPr>
            <a:r>
              <a:rPr lang="en-US" dirty="0" err="1"/>
              <a:t>Devart.Data.Salesforce.EFCore</a:t>
            </a:r>
            <a:endParaRPr lang="en-US" dirty="0"/>
          </a:p>
          <a:p>
            <a:pPr marL="171450" indent="-171450">
              <a:buFont typeface="Arial" panose="020B0604020202020204" pitchFamily="34" charset="0"/>
              <a:buChar char="•"/>
            </a:pPr>
            <a:r>
              <a:rPr lang="en-US" dirty="0" err="1"/>
              <a:t>Devart.Data.ExactTarget.EFCore</a:t>
            </a:r>
            <a:endParaRPr lang="en-US" dirty="0"/>
          </a:p>
          <a:p>
            <a:pPr marL="171450" indent="-171450">
              <a:buFont typeface="Arial" panose="020B0604020202020204" pitchFamily="34" charset="0"/>
              <a:buChar char="•"/>
            </a:pPr>
            <a:r>
              <a:rPr lang="en-US" dirty="0" err="1"/>
              <a:t>Devart.Data.Sugar.EFCore</a:t>
            </a:r>
            <a:endParaRPr lang="en-US" dirty="0"/>
          </a:p>
          <a:p>
            <a:pPr marL="171450" indent="-171450">
              <a:buFont typeface="Arial" panose="020B0604020202020204" pitchFamily="34" charset="0"/>
              <a:buChar char="•"/>
            </a:pPr>
            <a:r>
              <a:rPr lang="en-US" dirty="0" err="1"/>
              <a:t>Devart.Data.Zoho.EFCore</a:t>
            </a:r>
            <a:endParaRPr lang="en-US" dirty="0"/>
          </a:p>
          <a:p>
            <a:pPr marL="171450" indent="-171450">
              <a:buFont typeface="Arial" panose="020B0604020202020204" pitchFamily="34" charset="0"/>
              <a:buChar char="•"/>
            </a:pPr>
            <a:r>
              <a:rPr lang="en-US" dirty="0" err="1"/>
              <a:t>Devart.Data.ZohoBooks.EFCore</a:t>
            </a:r>
            <a:endParaRPr lang="en-US" dirty="0"/>
          </a:p>
          <a:p>
            <a:pPr marL="171450" indent="-171450">
              <a:buFont typeface="Arial" panose="020B0604020202020204" pitchFamily="34" charset="0"/>
              <a:buChar char="•"/>
            </a:pPr>
            <a:r>
              <a:rPr lang="en-US" dirty="0" err="1"/>
              <a:t>Devart.Data.ZohoDesk.EFCore</a:t>
            </a:r>
            <a:endParaRPr lang="en-US" dirty="0"/>
          </a:p>
        </p:txBody>
      </p:sp>
      <p:sp>
        <p:nvSpPr>
          <p:cNvPr id="10" name="TextBox 9">
            <a:extLst>
              <a:ext uri="{FF2B5EF4-FFF2-40B4-BE49-F238E27FC236}">
                <a16:creationId xmlns:a16="http://schemas.microsoft.com/office/drawing/2014/main" id="{0F102BD0-D009-4E51-9011-18C17CF05DEC}"/>
              </a:ext>
            </a:extLst>
          </p:cNvPr>
          <p:cNvSpPr txBox="1"/>
          <p:nvPr/>
        </p:nvSpPr>
        <p:spPr>
          <a:xfrm>
            <a:off x="289509" y="3103126"/>
            <a:ext cx="3990435" cy="2677656"/>
          </a:xfrm>
          <a:prstGeom prst="rect">
            <a:avLst/>
          </a:prstGeom>
          <a:noFill/>
        </p:spPr>
        <p:txBody>
          <a:bodyPr wrap="square">
            <a:spAutoFit/>
          </a:bodyPr>
          <a:lstStyle/>
          <a:p>
            <a:r>
              <a:rPr lang="tr-TR" sz="1400" b="1" dirty="0">
                <a:solidFill>
                  <a:srgbClr val="002060"/>
                </a:solidFill>
              </a:rPr>
              <a:t>SUPPORTED by EF CORE:</a:t>
            </a:r>
            <a:br>
              <a:rPr lang="tr-TR" sz="1400" b="1" dirty="0"/>
            </a:br>
            <a:endParaRPr lang="tr-TR" sz="1400" dirty="0"/>
          </a:p>
          <a:p>
            <a:pPr marL="285750" indent="-285750">
              <a:buFont typeface="Arial" panose="020B0604020202020204" pitchFamily="34" charset="0"/>
              <a:buChar char="•"/>
            </a:pPr>
            <a:r>
              <a:rPr lang="en-US" sz="1400" dirty="0" err="1"/>
              <a:t>Microsoft.EntityFrameworkCore.SqlServer</a:t>
            </a:r>
            <a:endParaRPr lang="en-US" sz="1400" dirty="0"/>
          </a:p>
          <a:p>
            <a:pPr marL="285750" indent="-285750">
              <a:buFont typeface="Arial" panose="020B0604020202020204" pitchFamily="34" charset="0"/>
              <a:buChar char="•"/>
            </a:pPr>
            <a:r>
              <a:rPr lang="en-US" sz="1400" dirty="0" err="1"/>
              <a:t>Microsoft.EntityFrameworkCore.Sqlite</a:t>
            </a:r>
            <a:endParaRPr lang="en-US" sz="1400" dirty="0"/>
          </a:p>
          <a:p>
            <a:pPr marL="285750" indent="-285750">
              <a:buFont typeface="Arial" panose="020B0604020202020204" pitchFamily="34" charset="0"/>
              <a:buChar char="•"/>
            </a:pPr>
            <a:r>
              <a:rPr lang="en-US" sz="1400" dirty="0" err="1"/>
              <a:t>Microsoft.EntityFrameworkCore.InMemory</a:t>
            </a:r>
            <a:endParaRPr lang="en-US" sz="1400" dirty="0"/>
          </a:p>
          <a:p>
            <a:pPr marL="285750" indent="-285750">
              <a:buFont typeface="Arial" panose="020B0604020202020204" pitchFamily="34" charset="0"/>
              <a:buChar char="•"/>
            </a:pPr>
            <a:r>
              <a:rPr lang="en-US" sz="1400" dirty="0" err="1"/>
              <a:t>Microsoft.EntityFrameworkCore.Cosmos</a:t>
            </a:r>
            <a:endParaRPr lang="en-US" sz="1400" dirty="0"/>
          </a:p>
          <a:p>
            <a:pPr marL="285750" indent="-285750">
              <a:buFont typeface="Arial" panose="020B0604020202020204" pitchFamily="34" charset="0"/>
              <a:buChar char="•"/>
            </a:pPr>
            <a:r>
              <a:rPr lang="en-US" sz="1400" dirty="0" err="1"/>
              <a:t>Npgsql.EntityFrameworkCore.PostgreSQL</a:t>
            </a:r>
            <a:endParaRPr lang="en-US" sz="1400" dirty="0"/>
          </a:p>
          <a:p>
            <a:pPr marL="285750" indent="-285750">
              <a:buFont typeface="Arial" panose="020B0604020202020204" pitchFamily="34" charset="0"/>
              <a:buChar char="•"/>
            </a:pPr>
            <a:r>
              <a:rPr lang="en-US" sz="1400" dirty="0" err="1"/>
              <a:t>Pomelo.EntityFrameworkCore.MySql</a:t>
            </a:r>
            <a:endParaRPr lang="en-US" sz="1400" dirty="0"/>
          </a:p>
          <a:p>
            <a:pPr marL="285750" indent="-285750">
              <a:buFont typeface="Arial" panose="020B0604020202020204" pitchFamily="34" charset="0"/>
              <a:buChar char="•"/>
            </a:pPr>
            <a:r>
              <a:rPr lang="en-US" sz="1400" dirty="0" err="1"/>
              <a:t>MySql.EntityFrameworkCore</a:t>
            </a:r>
            <a:endParaRPr lang="en-US" sz="1400" dirty="0"/>
          </a:p>
          <a:p>
            <a:pPr marL="285750" indent="-285750">
              <a:buFont typeface="Arial" panose="020B0604020202020204" pitchFamily="34" charset="0"/>
              <a:buChar char="•"/>
            </a:pPr>
            <a:r>
              <a:rPr lang="en-US" sz="1400" dirty="0" err="1"/>
              <a:t>Oracle.EntityFrameworkCore</a:t>
            </a:r>
            <a:endParaRPr lang="en-US" sz="1400" dirty="0"/>
          </a:p>
          <a:p>
            <a:pPr marL="285750" indent="-285750">
              <a:buFont typeface="Arial" panose="020B0604020202020204" pitchFamily="34" charset="0"/>
              <a:buChar char="•"/>
            </a:pPr>
            <a:r>
              <a:rPr lang="en-US" sz="1400" dirty="0" err="1"/>
              <a:t>MongoDB.EntityFrameworkCore</a:t>
            </a:r>
            <a:endParaRPr lang="en-US" sz="1400" dirty="0"/>
          </a:p>
          <a:p>
            <a:pPr marL="285750" indent="-285750">
              <a:buFont typeface="Arial" panose="020B0604020202020204" pitchFamily="34" charset="0"/>
              <a:buChar char="•"/>
            </a:pPr>
            <a:r>
              <a:rPr lang="en-US" sz="1400" dirty="0" err="1"/>
              <a:t>Couchbase.EntityFrameworkCore</a:t>
            </a:r>
            <a:endParaRPr lang="en-US" sz="1400" dirty="0"/>
          </a:p>
        </p:txBody>
      </p:sp>
      <p:sp>
        <p:nvSpPr>
          <p:cNvPr id="12" name="TextBox 11">
            <a:extLst>
              <a:ext uri="{FF2B5EF4-FFF2-40B4-BE49-F238E27FC236}">
                <a16:creationId xmlns:a16="http://schemas.microsoft.com/office/drawing/2014/main" id="{EC802636-836D-4F9F-A30F-AA240225A9D5}"/>
              </a:ext>
            </a:extLst>
          </p:cNvPr>
          <p:cNvSpPr txBox="1"/>
          <p:nvPr/>
        </p:nvSpPr>
        <p:spPr>
          <a:xfrm>
            <a:off x="7912058" y="3103126"/>
            <a:ext cx="4092677" cy="3323987"/>
          </a:xfrm>
          <a:prstGeom prst="rect">
            <a:avLst/>
          </a:prstGeom>
          <a:noFill/>
        </p:spPr>
        <p:txBody>
          <a:bodyPr wrap="square">
            <a:spAutoFit/>
          </a:bodyPr>
          <a:lstStyle/>
          <a:p>
            <a:pPr marL="285750" indent="-285750">
              <a:buFont typeface="Arial" panose="020B0604020202020204" pitchFamily="34" charset="0"/>
              <a:buChar char="•"/>
            </a:pPr>
            <a:r>
              <a:rPr lang="en-US" sz="1400" dirty="0" err="1"/>
              <a:t>MASES.EntityFrameworkCore.KNet</a:t>
            </a:r>
            <a:endParaRPr lang="en-US" sz="1400" dirty="0"/>
          </a:p>
          <a:p>
            <a:pPr marL="285750" indent="-285750">
              <a:buFont typeface="Arial" panose="020B0604020202020204" pitchFamily="34" charset="0"/>
              <a:buChar char="•"/>
            </a:pPr>
            <a:r>
              <a:rPr lang="en-US" sz="1400" dirty="0" err="1"/>
              <a:t>InterBase</a:t>
            </a:r>
            <a:endParaRPr lang="en-US" sz="1400" dirty="0"/>
          </a:p>
          <a:p>
            <a:pPr marL="285750" indent="-285750">
              <a:buFont typeface="Arial" panose="020B0604020202020204" pitchFamily="34" charset="0"/>
              <a:buChar char="•"/>
            </a:pPr>
            <a:r>
              <a:rPr lang="en-US" sz="1400" dirty="0" err="1"/>
              <a:t>FirebirdSql.EntityFrameworkCore.Firebird</a:t>
            </a:r>
            <a:endParaRPr lang="en-US" sz="1400" dirty="0"/>
          </a:p>
          <a:p>
            <a:pPr marL="285750" indent="-285750">
              <a:buFont typeface="Arial" panose="020B0604020202020204" pitchFamily="34" charset="0"/>
              <a:buChar char="•"/>
            </a:pPr>
            <a:r>
              <a:rPr lang="en-US" sz="1400" dirty="0" err="1"/>
              <a:t>IBM.EntityFrameworkCore</a:t>
            </a:r>
            <a:endParaRPr lang="en-US" sz="1400" dirty="0"/>
          </a:p>
          <a:p>
            <a:pPr marL="285750" indent="-285750">
              <a:buFont typeface="Arial" panose="020B0604020202020204" pitchFamily="34" charset="0"/>
              <a:buChar char="•"/>
            </a:pPr>
            <a:r>
              <a:rPr lang="en-US" sz="1400" dirty="0" err="1"/>
              <a:t>IBM.EntityFrameworkCore-lnx</a:t>
            </a:r>
            <a:endParaRPr lang="en-US" sz="1400" dirty="0"/>
          </a:p>
          <a:p>
            <a:pPr marL="285750" indent="-285750">
              <a:buFont typeface="Arial" panose="020B0604020202020204" pitchFamily="34" charset="0"/>
              <a:buChar char="•"/>
            </a:pPr>
            <a:r>
              <a:rPr lang="en-US" sz="1400" dirty="0" err="1"/>
              <a:t>IBM.EntityFrameworkCore-osx</a:t>
            </a:r>
            <a:endParaRPr lang="en-US" sz="1400" dirty="0"/>
          </a:p>
          <a:p>
            <a:pPr marL="285750" indent="-285750">
              <a:buFont typeface="Arial" panose="020B0604020202020204" pitchFamily="34" charset="0"/>
              <a:buChar char="•"/>
            </a:pPr>
            <a:r>
              <a:rPr lang="en-US" sz="1400" dirty="0" err="1"/>
              <a:t>EntityFrameworkCore.Jet</a:t>
            </a:r>
            <a:endParaRPr lang="en-US" sz="1400" dirty="0"/>
          </a:p>
          <a:p>
            <a:pPr marL="285750" indent="-285750">
              <a:buFont typeface="Arial" panose="020B0604020202020204" pitchFamily="34" charset="0"/>
              <a:buChar char="•"/>
            </a:pPr>
            <a:r>
              <a:rPr lang="en-US" sz="1400" dirty="0" err="1"/>
              <a:t>Google.Cloud.EntityFrameworkCore.Spanner</a:t>
            </a:r>
            <a:endParaRPr lang="en-US" sz="1400" dirty="0"/>
          </a:p>
          <a:p>
            <a:pPr marL="285750" indent="-285750">
              <a:buFont typeface="Arial" panose="020B0604020202020204" pitchFamily="34" charset="0"/>
              <a:buChar char="•"/>
            </a:pPr>
            <a:r>
              <a:rPr lang="en-US" sz="1400" dirty="0" err="1"/>
              <a:t>Teradata.EntityFrameworkCore</a:t>
            </a:r>
            <a:endParaRPr lang="en-US" sz="1400" dirty="0"/>
          </a:p>
          <a:p>
            <a:pPr marL="285750" indent="-285750">
              <a:buFont typeface="Arial" panose="020B0604020202020204" pitchFamily="34" charset="0"/>
              <a:buChar char="•"/>
            </a:pPr>
            <a:r>
              <a:rPr lang="en-US" sz="1400" dirty="0" err="1"/>
              <a:t>FileContextCore</a:t>
            </a:r>
            <a:endParaRPr lang="en-US" sz="1400" dirty="0"/>
          </a:p>
          <a:p>
            <a:pPr marL="285750" indent="-285750">
              <a:buFont typeface="Arial" panose="020B0604020202020204" pitchFamily="34" charset="0"/>
              <a:buChar char="•"/>
            </a:pPr>
            <a:r>
              <a:rPr lang="en-US" sz="1400" dirty="0" err="1"/>
              <a:t>FileBaseContext</a:t>
            </a:r>
            <a:endParaRPr lang="en-US" sz="1400" dirty="0"/>
          </a:p>
          <a:p>
            <a:pPr marL="285750" indent="-285750">
              <a:buFont typeface="Arial" panose="020B0604020202020204" pitchFamily="34" charset="0"/>
              <a:buChar char="•"/>
            </a:pPr>
            <a:r>
              <a:rPr lang="en-US" sz="1400" dirty="0"/>
              <a:t>EntityFrameworkCore.SqlServerCompact35</a:t>
            </a:r>
          </a:p>
          <a:p>
            <a:pPr marL="285750" indent="-285750">
              <a:buFont typeface="Arial" panose="020B0604020202020204" pitchFamily="34" charset="0"/>
              <a:buChar char="•"/>
            </a:pPr>
            <a:r>
              <a:rPr lang="en-US" sz="1400" dirty="0"/>
              <a:t>EntityFrameworkCore.SqlServerCompact40</a:t>
            </a:r>
          </a:p>
          <a:p>
            <a:pPr marL="285750" indent="-285750">
              <a:buFont typeface="Arial" panose="020B0604020202020204" pitchFamily="34" charset="0"/>
              <a:buChar char="•"/>
            </a:pPr>
            <a:r>
              <a:rPr lang="en-US" sz="1400" dirty="0" err="1"/>
              <a:t>EntityFrameworkCore.OpenEdge</a:t>
            </a:r>
            <a:endParaRPr lang="en-US" sz="1400" dirty="0"/>
          </a:p>
          <a:p>
            <a:pPr marL="285750" indent="-285750">
              <a:buFont typeface="Arial" panose="020B0604020202020204" pitchFamily="34" charset="0"/>
              <a:buChar char="•"/>
            </a:pPr>
            <a:r>
              <a:rPr lang="en-US" sz="1400" dirty="0" err="1"/>
              <a:t>EFCore.Snowflake</a:t>
            </a:r>
            <a:endParaRPr lang="en-US" sz="1400" dirty="0"/>
          </a:p>
        </p:txBody>
      </p:sp>
    </p:spTree>
    <p:extLst>
      <p:ext uri="{BB962C8B-B14F-4D97-AF65-F5344CB8AC3E}">
        <p14:creationId xmlns:p14="http://schemas.microsoft.com/office/powerpoint/2010/main" val="421758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2598D4-D3BF-462C-A89F-361A8C284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48369"/>
            <a:ext cx="8369300" cy="525514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p2">
            <a:extLst>
              <a:ext uri="{FF2B5EF4-FFF2-40B4-BE49-F238E27FC236}">
                <a16:creationId xmlns:a16="http://schemas.microsoft.com/office/drawing/2014/main" id="{A798249F-BE2B-4A83-8999-4AD8218E2EF4}"/>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LeptonX</a:t>
            </a:r>
            <a:r>
              <a:rPr lang="tr-TR" sz="4400" b="1" i="0" dirty="0">
                <a:solidFill>
                  <a:srgbClr val="1E2127"/>
                </a:solidFill>
                <a:effectLst/>
                <a:latin typeface="Lexend" panose="020B0604020202020204" charset="0"/>
              </a:rPr>
              <a:t> UI </a:t>
            </a:r>
            <a:r>
              <a:rPr lang="tr-TR" sz="4400" b="1" i="0" dirty="0" err="1">
                <a:solidFill>
                  <a:srgbClr val="1E2127"/>
                </a:solidFill>
                <a:effectLst/>
                <a:latin typeface="Lexend" panose="020B0604020202020204" charset="0"/>
              </a:rPr>
              <a:t>Theme</a:t>
            </a:r>
            <a:endParaRPr lang="en-US" sz="4400" b="1" i="0" dirty="0">
              <a:solidFill>
                <a:srgbClr val="1E2127"/>
              </a:solidFill>
              <a:effectLst/>
              <a:latin typeface="Lexend" panose="020B0604020202020204" charset="0"/>
            </a:endParaRPr>
          </a:p>
        </p:txBody>
      </p:sp>
      <p:sp>
        <p:nvSpPr>
          <p:cNvPr id="8" name="TextBox 7">
            <a:extLst>
              <a:ext uri="{FF2B5EF4-FFF2-40B4-BE49-F238E27FC236}">
                <a16:creationId xmlns:a16="http://schemas.microsoft.com/office/drawing/2014/main" id="{849C5289-900E-4495-894E-8A59341CEE7B}"/>
              </a:ext>
            </a:extLst>
          </p:cNvPr>
          <p:cNvSpPr txBox="1"/>
          <p:nvPr/>
        </p:nvSpPr>
        <p:spPr>
          <a:xfrm>
            <a:off x="9096938" y="3320055"/>
            <a:ext cx="2978521" cy="1200329"/>
          </a:xfrm>
          <a:prstGeom prst="rect">
            <a:avLst/>
          </a:prstGeom>
          <a:noFill/>
        </p:spPr>
        <p:txBody>
          <a:bodyPr wrap="square">
            <a:spAutoFit/>
          </a:bodyPr>
          <a:lstStyle/>
          <a:p>
            <a:r>
              <a:rPr lang="tr-TR" sz="3200" dirty="0">
                <a:solidFill>
                  <a:schemeClr val="bg2">
                    <a:lumMod val="90000"/>
                    <a:lumOff val="10000"/>
                  </a:schemeClr>
                </a:solidFill>
              </a:rPr>
              <a:t>Live Demo  ➡</a:t>
            </a:r>
          </a:p>
          <a:p>
            <a:r>
              <a:rPr lang="en-US" sz="2000" dirty="0">
                <a:hlinkClick r:id="rId4"/>
              </a:rPr>
              <a:t>https://leptontheme.com/</a:t>
            </a:r>
            <a:r>
              <a:rPr lang="tr-TR" sz="2000" dirty="0"/>
              <a:t> </a:t>
            </a:r>
            <a:endParaRPr lang="en-US" sz="2000" dirty="0"/>
          </a:p>
          <a:p>
            <a:endParaRPr lang="en-US" sz="2000" dirty="0"/>
          </a:p>
        </p:txBody>
      </p:sp>
    </p:spTree>
    <p:extLst>
      <p:ext uri="{BB962C8B-B14F-4D97-AF65-F5344CB8AC3E}">
        <p14:creationId xmlns:p14="http://schemas.microsoft.com/office/powerpoint/2010/main" val="2399597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D99989-BA20-4B51-9164-99D5884A1835}"/>
              </a:ext>
            </a:extLst>
          </p:cNvPr>
          <p:cNvPicPr>
            <a:picLocks noChangeAspect="1"/>
          </p:cNvPicPr>
          <p:nvPr/>
        </p:nvPicPr>
        <p:blipFill>
          <a:blip r:embed="rId3"/>
          <a:stretch>
            <a:fillRect/>
          </a:stretch>
        </p:blipFill>
        <p:spPr>
          <a:xfrm>
            <a:off x="0" y="0"/>
            <a:ext cx="12275100" cy="6778326"/>
          </a:xfrm>
          <a:prstGeom prst="rect">
            <a:avLst/>
          </a:prstGeom>
        </p:spPr>
      </p:pic>
      <p:sp>
        <p:nvSpPr>
          <p:cNvPr id="2" name="Google Shape;101;p2">
            <a:extLst>
              <a:ext uri="{FF2B5EF4-FFF2-40B4-BE49-F238E27FC236}">
                <a16:creationId xmlns:a16="http://schemas.microsoft.com/office/drawing/2014/main" id="{BEC5943D-FBA3-4A42-A515-A6C8CB7E1B43}"/>
              </a:ext>
            </a:extLst>
          </p:cNvPr>
          <p:cNvSpPr txBox="1"/>
          <p:nvPr/>
        </p:nvSpPr>
        <p:spPr>
          <a:xfrm>
            <a:off x="57150" y="79674"/>
            <a:ext cx="3927889" cy="547253"/>
          </a:xfrm>
          <a:prstGeom prst="rect">
            <a:avLst/>
          </a:prstGeom>
          <a:noFill/>
          <a:ln>
            <a:noFill/>
          </a:ln>
        </p:spPr>
        <p:txBody>
          <a:bodyPr spcFirstLastPara="1" wrap="square" lIns="91425" tIns="45700" rIns="91425" bIns="45700" anchor="t" anchorCtr="0">
            <a:normAutofit fontScale="70000" lnSpcReduction="20000"/>
          </a:bodyPr>
          <a:lstStyle/>
          <a:p>
            <a:r>
              <a:rPr lang="tr-TR" sz="4400" b="1" i="0" dirty="0" err="1">
                <a:solidFill>
                  <a:srgbClr val="1E2127"/>
                </a:solidFill>
                <a:effectLst/>
                <a:latin typeface="Lexend" panose="020B0604020202020204" charset="0"/>
              </a:rPr>
              <a:t>Pre-Built</a:t>
            </a:r>
            <a:r>
              <a:rPr lang="tr-TR" sz="4400" b="1" i="0" dirty="0">
                <a:solidFill>
                  <a:srgbClr val="1E2127"/>
                </a:solidFill>
                <a:effectLst/>
                <a:latin typeface="Lexend" panose="020B0604020202020204" charset="0"/>
              </a:rPr>
              <a:t> </a:t>
            </a:r>
            <a:r>
              <a:rPr lang="tr-TR" sz="4400" b="1" i="0" dirty="0" err="1">
                <a:solidFill>
                  <a:srgbClr val="1E2127"/>
                </a:solidFill>
                <a:effectLst/>
                <a:latin typeface="Lexend" panose="020B0604020202020204" charset="0"/>
              </a:rPr>
              <a:t>Modules</a:t>
            </a:r>
            <a:endParaRPr lang="en-US" sz="4400" b="1" i="0" dirty="0">
              <a:solidFill>
                <a:srgbClr val="1E2127"/>
              </a:solidFill>
              <a:effectLst/>
              <a:latin typeface="Lexend" panose="020B0604020202020204" charset="0"/>
            </a:endParaRPr>
          </a:p>
        </p:txBody>
      </p:sp>
      <p:sp>
        <p:nvSpPr>
          <p:cNvPr id="4" name="TextBox 3">
            <a:extLst>
              <a:ext uri="{FF2B5EF4-FFF2-40B4-BE49-F238E27FC236}">
                <a16:creationId xmlns:a16="http://schemas.microsoft.com/office/drawing/2014/main" id="{C6FCABD2-6EA9-4611-9C77-158AF027D450}"/>
              </a:ext>
            </a:extLst>
          </p:cNvPr>
          <p:cNvSpPr txBox="1"/>
          <p:nvPr/>
        </p:nvSpPr>
        <p:spPr>
          <a:xfrm>
            <a:off x="57150" y="6470549"/>
            <a:ext cx="2324100" cy="307777"/>
          </a:xfrm>
          <a:prstGeom prst="rect">
            <a:avLst/>
          </a:prstGeom>
          <a:noFill/>
        </p:spPr>
        <p:txBody>
          <a:bodyPr wrap="square">
            <a:spAutoFit/>
          </a:bodyPr>
          <a:lstStyle/>
          <a:p>
            <a:r>
              <a:rPr lang="en-US" dirty="0">
                <a:hlinkClick r:id="rId4"/>
              </a:rPr>
              <a:t>https://abp.io/modules</a:t>
            </a:r>
            <a:r>
              <a:rPr lang="tr-TR" dirty="0"/>
              <a:t> </a:t>
            </a:r>
            <a:endParaRPr lang="en-US" dirty="0"/>
          </a:p>
        </p:txBody>
      </p:sp>
    </p:spTree>
    <p:extLst>
      <p:ext uri="{BB962C8B-B14F-4D97-AF65-F5344CB8AC3E}">
        <p14:creationId xmlns:p14="http://schemas.microsoft.com/office/powerpoint/2010/main" val="211518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F246FE6C-D5F1-40FA-89E1-D6D68BBDE5A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a:solidFill>
                  <a:srgbClr val="1E2127"/>
                </a:solidFill>
                <a:effectLst/>
                <a:latin typeface="Lexend" panose="020B0604020202020204" charset="0"/>
              </a:rPr>
              <a:t>Mobile </a:t>
            </a:r>
            <a:r>
              <a:rPr lang="tr-TR" sz="4400" b="1" i="0" dirty="0" err="1">
                <a:solidFill>
                  <a:srgbClr val="1E2127"/>
                </a:solidFill>
                <a:effectLst/>
                <a:latin typeface="Lexend" panose="020B0604020202020204" charset="0"/>
              </a:rPr>
              <a:t>App</a:t>
            </a:r>
            <a:endParaRPr lang="en-US" sz="4400" b="1" i="0" dirty="0">
              <a:solidFill>
                <a:srgbClr val="1E2127"/>
              </a:solidFill>
              <a:effectLst/>
              <a:latin typeface="Lexend" panose="020B0604020202020204" charset="0"/>
            </a:endParaRPr>
          </a:p>
        </p:txBody>
      </p:sp>
      <p:pic>
        <p:nvPicPr>
          <p:cNvPr id="4" name="Picture 3">
            <a:extLst>
              <a:ext uri="{FF2B5EF4-FFF2-40B4-BE49-F238E27FC236}">
                <a16:creationId xmlns:a16="http://schemas.microsoft.com/office/drawing/2014/main" id="{6CCF6BA1-AF99-4F67-B873-E0548C965CE1}"/>
              </a:ext>
            </a:extLst>
          </p:cNvPr>
          <p:cNvPicPr>
            <a:picLocks noChangeAspect="1"/>
          </p:cNvPicPr>
          <p:nvPr/>
        </p:nvPicPr>
        <p:blipFill>
          <a:blip r:embed="rId3"/>
          <a:stretch>
            <a:fillRect/>
          </a:stretch>
        </p:blipFill>
        <p:spPr>
          <a:xfrm>
            <a:off x="358361" y="1076325"/>
            <a:ext cx="9979041" cy="3209925"/>
          </a:xfrm>
          <a:prstGeom prst="rect">
            <a:avLst/>
          </a:prstGeom>
        </p:spPr>
      </p:pic>
      <p:pic>
        <p:nvPicPr>
          <p:cNvPr id="6" name="Picture 5">
            <a:extLst>
              <a:ext uri="{FF2B5EF4-FFF2-40B4-BE49-F238E27FC236}">
                <a16:creationId xmlns:a16="http://schemas.microsoft.com/office/drawing/2014/main" id="{4C82ED98-09B4-4412-B4C9-18A12F9E514B}"/>
              </a:ext>
            </a:extLst>
          </p:cNvPr>
          <p:cNvPicPr>
            <a:picLocks noChangeAspect="1"/>
          </p:cNvPicPr>
          <p:nvPr/>
        </p:nvPicPr>
        <p:blipFill>
          <a:blip r:embed="rId4"/>
          <a:stretch>
            <a:fillRect/>
          </a:stretch>
        </p:blipFill>
        <p:spPr>
          <a:xfrm>
            <a:off x="529811" y="3962400"/>
            <a:ext cx="8867775" cy="2895600"/>
          </a:xfrm>
          <a:prstGeom prst="rect">
            <a:avLst/>
          </a:prstGeom>
        </p:spPr>
      </p:pic>
      <p:pic>
        <p:nvPicPr>
          <p:cNvPr id="8" name="Picture 7">
            <a:extLst>
              <a:ext uri="{FF2B5EF4-FFF2-40B4-BE49-F238E27FC236}">
                <a16:creationId xmlns:a16="http://schemas.microsoft.com/office/drawing/2014/main" id="{D95F00C4-E79F-45F3-B020-E94C6C16CFA6}"/>
              </a:ext>
            </a:extLst>
          </p:cNvPr>
          <p:cNvPicPr>
            <a:picLocks noChangeAspect="1"/>
          </p:cNvPicPr>
          <p:nvPr/>
        </p:nvPicPr>
        <p:blipFill>
          <a:blip r:embed="rId5"/>
          <a:stretch>
            <a:fillRect/>
          </a:stretch>
        </p:blipFill>
        <p:spPr>
          <a:xfrm>
            <a:off x="9569036" y="4581525"/>
            <a:ext cx="2190750" cy="10953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469815D-B457-4173-A7E2-65B6819DFBC3}"/>
              </a:ext>
            </a:extLst>
          </p:cNvPr>
          <p:cNvPicPr>
            <a:picLocks noChangeAspect="1"/>
          </p:cNvPicPr>
          <p:nvPr/>
        </p:nvPicPr>
        <p:blipFill>
          <a:blip r:embed="rId6"/>
          <a:stretch>
            <a:fillRect/>
          </a:stretch>
        </p:blipFill>
        <p:spPr>
          <a:xfrm>
            <a:off x="9569036" y="5972175"/>
            <a:ext cx="2355224" cy="542925"/>
          </a:xfrm>
          <a:prstGeom prst="rect">
            <a:avLst/>
          </a:prstGeom>
        </p:spPr>
      </p:pic>
    </p:spTree>
    <p:extLst>
      <p:ext uri="{BB962C8B-B14F-4D97-AF65-F5344CB8AC3E}">
        <p14:creationId xmlns:p14="http://schemas.microsoft.com/office/powerpoint/2010/main" val="369759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FC405-124D-47C4-8E6B-1648DC97E7E4}"/>
              </a:ext>
            </a:extLst>
          </p:cNvPr>
          <p:cNvPicPr>
            <a:picLocks noChangeAspect="1"/>
          </p:cNvPicPr>
          <p:nvPr/>
        </p:nvPicPr>
        <p:blipFill>
          <a:blip r:embed="rId3"/>
          <a:stretch>
            <a:fillRect/>
          </a:stretch>
        </p:blipFill>
        <p:spPr>
          <a:xfrm>
            <a:off x="347663" y="1624013"/>
            <a:ext cx="11496675" cy="3609975"/>
          </a:xfrm>
          <a:prstGeom prst="rect">
            <a:avLst/>
          </a:prstGeom>
        </p:spPr>
      </p:pic>
      <p:sp>
        <p:nvSpPr>
          <p:cNvPr id="7" name="Google Shape;101;p2">
            <a:extLst>
              <a:ext uri="{FF2B5EF4-FFF2-40B4-BE49-F238E27FC236}">
                <a16:creationId xmlns:a16="http://schemas.microsoft.com/office/drawing/2014/main" id="{26C4AEA1-A48F-4496-A2F1-BAD12EEDAE8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424828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57A32A89-4437-43D0-94CE-77B6D2250A1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Productivty</a:t>
            </a:r>
            <a:r>
              <a:rPr lang="tr-TR" sz="4400" b="1" i="0" dirty="0">
                <a:solidFill>
                  <a:srgbClr val="1E2127"/>
                </a:solidFill>
                <a:effectLst/>
                <a:latin typeface="Lexend" panose="020B0604020202020204" charset="0"/>
              </a:rPr>
              <a:t> Tools</a:t>
            </a:r>
            <a:endParaRPr lang="en-US" sz="4400" b="1" i="0" dirty="0">
              <a:solidFill>
                <a:srgbClr val="1E2127"/>
              </a:solidFill>
              <a:effectLst/>
              <a:latin typeface="Lexend" panose="020B0604020202020204" charset="0"/>
            </a:endParaRPr>
          </a:p>
        </p:txBody>
      </p:sp>
      <p:sp>
        <p:nvSpPr>
          <p:cNvPr id="3" name="TextBox 2">
            <a:extLst>
              <a:ext uri="{FF2B5EF4-FFF2-40B4-BE49-F238E27FC236}">
                <a16:creationId xmlns:a16="http://schemas.microsoft.com/office/drawing/2014/main" id="{F081BF92-C291-4D96-A0F3-AA22C5108AFF}"/>
              </a:ext>
            </a:extLst>
          </p:cNvPr>
          <p:cNvSpPr txBox="1"/>
          <p:nvPr/>
        </p:nvSpPr>
        <p:spPr>
          <a:xfrm>
            <a:off x="1546410" y="5725365"/>
            <a:ext cx="186017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tr-TR" dirty="0"/>
              <a:t>Cross-Platform GUI</a:t>
            </a:r>
            <a:endParaRPr lang="en-US" dirty="0"/>
          </a:p>
        </p:txBody>
      </p:sp>
      <p:sp>
        <p:nvSpPr>
          <p:cNvPr id="7" name="TextBox 6">
            <a:extLst>
              <a:ext uri="{FF2B5EF4-FFF2-40B4-BE49-F238E27FC236}">
                <a16:creationId xmlns:a16="http://schemas.microsoft.com/office/drawing/2014/main" id="{BD4295F5-2D24-4B2E-843A-9211173F60A8}"/>
              </a:ext>
            </a:extLst>
          </p:cNvPr>
          <p:cNvSpPr txBox="1"/>
          <p:nvPr/>
        </p:nvSpPr>
        <p:spPr>
          <a:xfrm>
            <a:off x="5652245" y="5725364"/>
            <a:ext cx="186017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tr-TR" dirty="0"/>
              <a:t>Cross-Platform GUI</a:t>
            </a:r>
            <a:endParaRPr lang="en-US" dirty="0"/>
          </a:p>
        </p:txBody>
      </p:sp>
      <p:sp>
        <p:nvSpPr>
          <p:cNvPr id="8" name="TextBox 7">
            <a:extLst>
              <a:ext uri="{FF2B5EF4-FFF2-40B4-BE49-F238E27FC236}">
                <a16:creationId xmlns:a16="http://schemas.microsoft.com/office/drawing/2014/main" id="{FC09D690-675E-4747-9091-C4F75FAA4CE7}"/>
              </a:ext>
            </a:extLst>
          </p:cNvPr>
          <p:cNvSpPr txBox="1"/>
          <p:nvPr/>
        </p:nvSpPr>
        <p:spPr>
          <a:xfrm>
            <a:off x="9457763" y="5725364"/>
            <a:ext cx="186017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tr-TR" dirty="0"/>
              <a:t>Cross-Platform CMD</a:t>
            </a:r>
            <a:endParaRPr lang="en-US" dirty="0"/>
          </a:p>
        </p:txBody>
      </p:sp>
      <p:pic>
        <p:nvPicPr>
          <p:cNvPr id="4" name="Picture 3">
            <a:extLst>
              <a:ext uri="{FF2B5EF4-FFF2-40B4-BE49-F238E27FC236}">
                <a16:creationId xmlns:a16="http://schemas.microsoft.com/office/drawing/2014/main" id="{9E724F9C-1C99-423D-96E8-69EAA42D266C}"/>
              </a:ext>
            </a:extLst>
          </p:cNvPr>
          <p:cNvPicPr>
            <a:picLocks noChangeAspect="1"/>
          </p:cNvPicPr>
          <p:nvPr/>
        </p:nvPicPr>
        <p:blipFill>
          <a:blip r:embed="rId3"/>
          <a:stretch>
            <a:fillRect/>
          </a:stretch>
        </p:blipFill>
        <p:spPr>
          <a:xfrm>
            <a:off x="371475" y="1538287"/>
            <a:ext cx="11449050" cy="4200525"/>
          </a:xfrm>
          <a:prstGeom prst="rect">
            <a:avLst/>
          </a:prstGeom>
        </p:spPr>
      </p:pic>
    </p:spTree>
    <p:extLst>
      <p:ext uri="{BB962C8B-B14F-4D97-AF65-F5344CB8AC3E}">
        <p14:creationId xmlns:p14="http://schemas.microsoft.com/office/powerpoint/2010/main" val="2652800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pic>
        <p:nvPicPr>
          <p:cNvPr id="4" name="Picture 3">
            <a:extLst>
              <a:ext uri="{FF2B5EF4-FFF2-40B4-BE49-F238E27FC236}">
                <a16:creationId xmlns:a16="http://schemas.microsoft.com/office/drawing/2014/main" id="{FEE18E25-FBD6-487A-9DBE-321561794031}"/>
              </a:ext>
            </a:extLst>
          </p:cNvPr>
          <p:cNvPicPr>
            <a:picLocks noChangeAspect="1"/>
          </p:cNvPicPr>
          <p:nvPr/>
        </p:nvPicPr>
        <p:blipFill>
          <a:blip r:embed="rId2"/>
          <a:stretch>
            <a:fillRect/>
          </a:stretch>
        </p:blipFill>
        <p:spPr>
          <a:xfrm>
            <a:off x="0" y="1678757"/>
            <a:ext cx="12192000" cy="5000171"/>
          </a:xfrm>
          <a:prstGeom prst="rect">
            <a:avLst/>
          </a:prstGeom>
        </p:spPr>
      </p:pic>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docs</a:t>
            </a:r>
            <a:endParaRPr lang="en-US" sz="2400" dirty="0">
              <a:solidFill>
                <a:schemeClr val="bg1">
                  <a:lumMod val="50000"/>
                </a:schemeClr>
              </a:solidFill>
            </a:endParaRPr>
          </a:p>
        </p:txBody>
      </p:sp>
    </p:spTree>
    <p:extLst>
      <p:ext uri="{BB962C8B-B14F-4D97-AF65-F5344CB8AC3E}">
        <p14:creationId xmlns:p14="http://schemas.microsoft.com/office/powerpoint/2010/main" val="127372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abp.io/video-</a:t>
            </a:r>
            <a:r>
              <a:rPr lang="tr-TR" sz="2400" b="1" dirty="0" err="1">
                <a:solidFill>
                  <a:schemeClr val="bg1">
                    <a:lumMod val="50000"/>
                  </a:schemeClr>
                </a:solidFill>
                <a:latin typeface="Lexend" panose="020B0604020202020204" charset="0"/>
              </a:rPr>
              <a:t>courses</a:t>
            </a:r>
            <a:r>
              <a:rPr lang="tr-TR" sz="2400" b="1" dirty="0">
                <a:solidFill>
                  <a:schemeClr val="bg1">
                    <a:lumMod val="50000"/>
                  </a:schemeClr>
                </a:solidFill>
                <a:latin typeface="Lexend" panose="020B0604020202020204" charset="0"/>
              </a:rPr>
              <a:t>/</a:t>
            </a:r>
            <a:r>
              <a:rPr lang="tr-TR" sz="2400" b="1" dirty="0" err="1">
                <a:solidFill>
                  <a:schemeClr val="bg1">
                    <a:lumMod val="50000"/>
                  </a:schemeClr>
                </a:solidFill>
                <a:latin typeface="Lexend" panose="020B0604020202020204" charset="0"/>
              </a:rPr>
              <a:t>essentials</a:t>
            </a:r>
            <a:endParaRPr lang="en-US" sz="2400" dirty="0">
              <a:solidFill>
                <a:schemeClr val="bg1">
                  <a:lumMod val="50000"/>
                </a:schemeClr>
              </a:solidFill>
            </a:endParaRPr>
          </a:p>
        </p:txBody>
      </p:sp>
      <p:pic>
        <p:nvPicPr>
          <p:cNvPr id="12" name="Picture 11">
            <a:extLst>
              <a:ext uri="{FF2B5EF4-FFF2-40B4-BE49-F238E27FC236}">
                <a16:creationId xmlns:a16="http://schemas.microsoft.com/office/drawing/2014/main" id="{85B4D74A-F367-45F7-9E73-1F941E091CE3}"/>
              </a:ext>
            </a:extLst>
          </p:cNvPr>
          <p:cNvPicPr>
            <a:picLocks noChangeAspect="1"/>
          </p:cNvPicPr>
          <p:nvPr/>
        </p:nvPicPr>
        <p:blipFill>
          <a:blip r:embed="rId3"/>
          <a:stretch>
            <a:fillRect/>
          </a:stretch>
        </p:blipFill>
        <p:spPr>
          <a:xfrm>
            <a:off x="0" y="1349500"/>
            <a:ext cx="12192000" cy="6504417"/>
          </a:xfrm>
          <a:prstGeom prst="rect">
            <a:avLst/>
          </a:prstGeom>
        </p:spPr>
      </p:pic>
    </p:spTree>
    <p:extLst>
      <p:ext uri="{BB962C8B-B14F-4D97-AF65-F5344CB8AC3E}">
        <p14:creationId xmlns:p14="http://schemas.microsoft.com/office/powerpoint/2010/main" val="3980450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abp.io/support</a:t>
            </a:r>
            <a:endParaRPr lang="en-US" sz="2400" dirty="0">
              <a:solidFill>
                <a:schemeClr val="bg1">
                  <a:lumMod val="50000"/>
                </a:schemeClr>
              </a:solidFill>
            </a:endParaRPr>
          </a:p>
        </p:txBody>
      </p:sp>
      <p:pic>
        <p:nvPicPr>
          <p:cNvPr id="4" name="Picture 3">
            <a:extLst>
              <a:ext uri="{FF2B5EF4-FFF2-40B4-BE49-F238E27FC236}">
                <a16:creationId xmlns:a16="http://schemas.microsoft.com/office/drawing/2014/main" id="{449A261E-F91A-4F5F-B741-0BF97A314B5B}"/>
              </a:ext>
            </a:extLst>
          </p:cNvPr>
          <p:cNvPicPr>
            <a:picLocks noChangeAspect="1"/>
          </p:cNvPicPr>
          <p:nvPr/>
        </p:nvPicPr>
        <p:blipFill>
          <a:blip r:embed="rId3"/>
          <a:stretch>
            <a:fillRect/>
          </a:stretch>
        </p:blipFill>
        <p:spPr>
          <a:xfrm>
            <a:off x="0" y="1596598"/>
            <a:ext cx="12247896" cy="6975902"/>
          </a:xfrm>
          <a:prstGeom prst="rect">
            <a:avLst/>
          </a:prstGeom>
        </p:spPr>
      </p:pic>
    </p:spTree>
    <p:extLst>
      <p:ext uri="{BB962C8B-B14F-4D97-AF65-F5344CB8AC3E}">
        <p14:creationId xmlns:p14="http://schemas.microsoft.com/office/powerpoint/2010/main" val="1313172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books</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BF9DBE3E-826C-48B4-91EB-8E0F049F1EA1}"/>
              </a:ext>
            </a:extLst>
          </p:cNvPr>
          <p:cNvPicPr>
            <a:picLocks noChangeAspect="1"/>
          </p:cNvPicPr>
          <p:nvPr/>
        </p:nvPicPr>
        <p:blipFill>
          <a:blip r:embed="rId3"/>
          <a:stretch>
            <a:fillRect/>
          </a:stretch>
        </p:blipFill>
        <p:spPr>
          <a:xfrm>
            <a:off x="358361" y="1349500"/>
            <a:ext cx="10652539" cy="5521241"/>
          </a:xfrm>
          <a:prstGeom prst="rect">
            <a:avLst/>
          </a:prstGeom>
        </p:spPr>
      </p:pic>
      <p:sp>
        <p:nvSpPr>
          <p:cNvPr id="9" name="Rectangle 8">
            <a:extLst>
              <a:ext uri="{FF2B5EF4-FFF2-40B4-BE49-F238E27FC236}">
                <a16:creationId xmlns:a16="http://schemas.microsoft.com/office/drawing/2014/main" id="{423ABB51-5C5D-4F30-8B2A-3991EFF410C8}"/>
              </a:ext>
            </a:extLst>
          </p:cNvPr>
          <p:cNvSpPr/>
          <p:nvPr/>
        </p:nvSpPr>
        <p:spPr>
          <a:xfrm>
            <a:off x="2114550" y="3009900"/>
            <a:ext cx="1924050" cy="1846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1AE1D8-FA0A-4BCC-B245-D343E62E59B1}"/>
              </a:ext>
            </a:extLst>
          </p:cNvPr>
          <p:cNvPicPr>
            <a:picLocks noChangeAspect="1"/>
          </p:cNvPicPr>
          <p:nvPr/>
        </p:nvPicPr>
        <p:blipFill>
          <a:blip r:embed="rId4"/>
          <a:stretch>
            <a:fillRect/>
          </a:stretch>
        </p:blipFill>
        <p:spPr>
          <a:xfrm>
            <a:off x="465667" y="3671056"/>
            <a:ext cx="5109633" cy="1969659"/>
          </a:xfrm>
          <a:prstGeom prst="rect">
            <a:avLst/>
          </a:prstGeom>
        </p:spPr>
      </p:pic>
      <p:sp>
        <p:nvSpPr>
          <p:cNvPr id="13" name="TextBox 12">
            <a:extLst>
              <a:ext uri="{FF2B5EF4-FFF2-40B4-BE49-F238E27FC236}">
                <a16:creationId xmlns:a16="http://schemas.microsoft.com/office/drawing/2014/main" id="{0CBA1E37-0453-48BE-97BD-FAE6E1A85956}"/>
              </a:ext>
            </a:extLst>
          </p:cNvPr>
          <p:cNvSpPr txBox="1"/>
          <p:nvPr/>
        </p:nvSpPr>
        <p:spPr>
          <a:xfrm>
            <a:off x="465667" y="3366664"/>
            <a:ext cx="6096000" cy="307777"/>
          </a:xfrm>
          <a:prstGeom prst="rect">
            <a:avLst/>
          </a:prstGeom>
          <a:noFill/>
        </p:spPr>
        <p:txBody>
          <a:bodyPr wrap="square">
            <a:spAutoFit/>
          </a:bodyPr>
          <a:lstStyle/>
          <a:p>
            <a:r>
              <a:rPr lang="en-US" dirty="0">
                <a:hlinkClick r:id="rId5"/>
              </a:rPr>
              <a:t>https://www.amazon.com/gp/product/B097Z2DM8Q</a:t>
            </a:r>
            <a:r>
              <a:rPr lang="tr-TR" dirty="0"/>
              <a:t> </a:t>
            </a:r>
            <a:endParaRPr lang="en-US" dirty="0"/>
          </a:p>
        </p:txBody>
      </p:sp>
    </p:spTree>
    <p:extLst>
      <p:ext uri="{BB962C8B-B14F-4D97-AF65-F5344CB8AC3E}">
        <p14:creationId xmlns:p14="http://schemas.microsoft.com/office/powerpoint/2010/main" val="161873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abp.io/docs/latest/samples</a:t>
            </a:r>
            <a:endParaRPr lang="en-US" sz="2400" dirty="0">
              <a:solidFill>
                <a:schemeClr val="bg1">
                  <a:lumMod val="50000"/>
                </a:schemeClr>
              </a:solidFill>
            </a:endParaRPr>
          </a:p>
        </p:txBody>
      </p:sp>
      <p:sp>
        <p:nvSpPr>
          <p:cNvPr id="9" name="Rectangle 8">
            <a:extLst>
              <a:ext uri="{FF2B5EF4-FFF2-40B4-BE49-F238E27FC236}">
                <a16:creationId xmlns:a16="http://schemas.microsoft.com/office/drawing/2014/main" id="{423ABB51-5C5D-4F30-8B2A-3991EFF410C8}"/>
              </a:ext>
            </a:extLst>
          </p:cNvPr>
          <p:cNvSpPr/>
          <p:nvPr/>
        </p:nvSpPr>
        <p:spPr>
          <a:xfrm>
            <a:off x="2114550" y="3009900"/>
            <a:ext cx="1924050" cy="1846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808D9A-F006-47DC-8662-4DAAF994CA83}"/>
              </a:ext>
            </a:extLst>
          </p:cNvPr>
          <p:cNvPicPr>
            <a:picLocks noChangeAspect="1"/>
          </p:cNvPicPr>
          <p:nvPr/>
        </p:nvPicPr>
        <p:blipFill rotWithShape="1">
          <a:blip r:embed="rId3"/>
          <a:srcRect t="2648" b="1"/>
          <a:stretch/>
        </p:blipFill>
        <p:spPr>
          <a:xfrm>
            <a:off x="472777" y="1458049"/>
            <a:ext cx="3769023" cy="252068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2F18235-FC3F-46E4-BB4D-242064749B91}"/>
              </a:ext>
            </a:extLst>
          </p:cNvPr>
          <p:cNvPicPr>
            <a:picLocks noChangeAspect="1"/>
          </p:cNvPicPr>
          <p:nvPr/>
        </p:nvPicPr>
        <p:blipFill>
          <a:blip r:embed="rId4"/>
          <a:stretch>
            <a:fillRect/>
          </a:stretch>
        </p:blipFill>
        <p:spPr>
          <a:xfrm>
            <a:off x="1169624" y="4240495"/>
            <a:ext cx="3813902" cy="240939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06B8CE1-6380-48F0-AD52-2C03AF676B9E}"/>
              </a:ext>
            </a:extLst>
          </p:cNvPr>
          <p:cNvPicPr>
            <a:picLocks noChangeAspect="1"/>
          </p:cNvPicPr>
          <p:nvPr/>
        </p:nvPicPr>
        <p:blipFill>
          <a:blip r:embed="rId5"/>
          <a:stretch>
            <a:fillRect/>
          </a:stretch>
        </p:blipFill>
        <p:spPr>
          <a:xfrm>
            <a:off x="5431793" y="4142139"/>
            <a:ext cx="4645657" cy="258573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213322D-815A-49EE-8984-DAE545B12A2E}"/>
              </a:ext>
            </a:extLst>
          </p:cNvPr>
          <p:cNvPicPr>
            <a:picLocks noChangeAspect="1"/>
          </p:cNvPicPr>
          <p:nvPr/>
        </p:nvPicPr>
        <p:blipFill>
          <a:blip r:embed="rId6"/>
          <a:stretch>
            <a:fillRect/>
          </a:stretch>
        </p:blipFill>
        <p:spPr>
          <a:xfrm>
            <a:off x="4862483" y="1490573"/>
            <a:ext cx="3924677" cy="2520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732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community</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077A034D-8FD5-43C9-B78B-DCB5D37B340A}"/>
              </a:ext>
            </a:extLst>
          </p:cNvPr>
          <p:cNvPicPr>
            <a:picLocks noChangeAspect="1"/>
          </p:cNvPicPr>
          <p:nvPr/>
        </p:nvPicPr>
        <p:blipFill rotWithShape="1">
          <a:blip r:embed="rId3"/>
          <a:srcRect b="23281"/>
          <a:stretch/>
        </p:blipFill>
        <p:spPr>
          <a:xfrm>
            <a:off x="358361" y="1596598"/>
            <a:ext cx="6888685" cy="5261402"/>
          </a:xfrm>
          <a:prstGeom prst="rect">
            <a:avLst/>
          </a:prstGeom>
        </p:spPr>
      </p:pic>
      <p:pic>
        <p:nvPicPr>
          <p:cNvPr id="11" name="Picture 10">
            <a:extLst>
              <a:ext uri="{FF2B5EF4-FFF2-40B4-BE49-F238E27FC236}">
                <a16:creationId xmlns:a16="http://schemas.microsoft.com/office/drawing/2014/main" id="{CB274258-1450-46C6-8668-26EC816FDE8D}"/>
              </a:ext>
            </a:extLst>
          </p:cNvPr>
          <p:cNvPicPr>
            <a:picLocks noChangeAspect="1"/>
          </p:cNvPicPr>
          <p:nvPr/>
        </p:nvPicPr>
        <p:blipFill>
          <a:blip r:embed="rId4"/>
          <a:stretch>
            <a:fillRect/>
          </a:stretch>
        </p:blipFill>
        <p:spPr>
          <a:xfrm>
            <a:off x="7618826" y="1596598"/>
            <a:ext cx="4195763" cy="2320759"/>
          </a:xfrm>
          <a:prstGeom prst="rect">
            <a:avLst/>
          </a:prstGeom>
        </p:spPr>
      </p:pic>
      <p:pic>
        <p:nvPicPr>
          <p:cNvPr id="14" name="Picture 13">
            <a:extLst>
              <a:ext uri="{FF2B5EF4-FFF2-40B4-BE49-F238E27FC236}">
                <a16:creationId xmlns:a16="http://schemas.microsoft.com/office/drawing/2014/main" id="{BBE58628-8412-477E-AF60-733819426C66}"/>
              </a:ext>
            </a:extLst>
          </p:cNvPr>
          <p:cNvPicPr>
            <a:picLocks noChangeAspect="1"/>
          </p:cNvPicPr>
          <p:nvPr/>
        </p:nvPicPr>
        <p:blipFill>
          <a:blip r:embed="rId5"/>
          <a:stretch>
            <a:fillRect/>
          </a:stretch>
        </p:blipFill>
        <p:spPr>
          <a:xfrm>
            <a:off x="7566671" y="4227299"/>
            <a:ext cx="2150036" cy="2320759"/>
          </a:xfrm>
          <a:prstGeom prst="rect">
            <a:avLst/>
          </a:prstGeom>
        </p:spPr>
      </p:pic>
      <p:sp>
        <p:nvSpPr>
          <p:cNvPr id="18" name="TextBox 17">
            <a:extLst>
              <a:ext uri="{FF2B5EF4-FFF2-40B4-BE49-F238E27FC236}">
                <a16:creationId xmlns:a16="http://schemas.microsoft.com/office/drawing/2014/main" id="{5BF99EA0-8335-467E-B20B-9DAE0FE47C88}"/>
              </a:ext>
            </a:extLst>
          </p:cNvPr>
          <p:cNvSpPr txBox="1"/>
          <p:nvPr/>
        </p:nvSpPr>
        <p:spPr>
          <a:xfrm>
            <a:off x="-13419" y="1596598"/>
            <a:ext cx="553998" cy="5261402"/>
          </a:xfrm>
          <a:prstGeom prst="rect">
            <a:avLst/>
          </a:prstGeom>
          <a:noFill/>
        </p:spPr>
        <p:txBody>
          <a:bodyPr vert="vert270" wrap="square">
            <a:spAutoFit/>
          </a:bodyPr>
          <a:lstStyle/>
          <a:p>
            <a:pPr algn="ctr"/>
            <a:r>
              <a:rPr lang="tr-TR" sz="2400" b="1" dirty="0" err="1">
                <a:solidFill>
                  <a:schemeClr val="bg1">
                    <a:lumMod val="50000"/>
                  </a:schemeClr>
                </a:solidFill>
                <a:latin typeface="Lexend" panose="020B0604020202020204" charset="0"/>
              </a:rPr>
              <a:t>Community</a:t>
            </a:r>
            <a:r>
              <a:rPr lang="tr-TR" sz="2400" b="1" dirty="0">
                <a:solidFill>
                  <a:schemeClr val="bg1">
                    <a:lumMod val="50000"/>
                  </a:schemeClr>
                </a:solidFill>
                <a:latin typeface="Lexend" panose="020B0604020202020204" charset="0"/>
              </a:rPr>
              <a:t> </a:t>
            </a:r>
            <a:r>
              <a:rPr lang="tr-TR" sz="2400" b="1" dirty="0" err="1">
                <a:solidFill>
                  <a:schemeClr val="bg1">
                    <a:lumMod val="50000"/>
                  </a:schemeClr>
                </a:solidFill>
                <a:latin typeface="Lexend" panose="020B0604020202020204" charset="0"/>
              </a:rPr>
              <a:t>Articles</a:t>
            </a:r>
            <a:endParaRPr lang="en-US" sz="2400" dirty="0">
              <a:solidFill>
                <a:schemeClr val="bg1">
                  <a:lumMod val="50000"/>
                </a:schemeClr>
              </a:solidFill>
            </a:endParaRPr>
          </a:p>
        </p:txBody>
      </p:sp>
      <p:sp>
        <p:nvSpPr>
          <p:cNvPr id="19" name="TextBox 18">
            <a:extLst>
              <a:ext uri="{FF2B5EF4-FFF2-40B4-BE49-F238E27FC236}">
                <a16:creationId xmlns:a16="http://schemas.microsoft.com/office/drawing/2014/main" id="{C451A21C-DD9D-473D-8913-69133AE01A3C}"/>
              </a:ext>
            </a:extLst>
          </p:cNvPr>
          <p:cNvSpPr txBox="1"/>
          <p:nvPr/>
        </p:nvSpPr>
        <p:spPr>
          <a:xfrm>
            <a:off x="7618826" y="1286656"/>
            <a:ext cx="4136448" cy="461665"/>
          </a:xfrm>
          <a:prstGeom prst="rect">
            <a:avLst/>
          </a:prstGeom>
          <a:noFill/>
        </p:spPr>
        <p:txBody>
          <a:bodyPr vert="horz" wrap="square">
            <a:spAutoFit/>
          </a:bodyPr>
          <a:lstStyle/>
          <a:p>
            <a:pPr algn="ctr"/>
            <a:r>
              <a:rPr lang="tr-TR" sz="2400" b="1" dirty="0">
                <a:solidFill>
                  <a:schemeClr val="bg1">
                    <a:lumMod val="50000"/>
                  </a:schemeClr>
                </a:solidFill>
                <a:latin typeface="Lexend" panose="020B0604020202020204" charset="0"/>
              </a:rPr>
              <a:t>Live </a:t>
            </a:r>
            <a:r>
              <a:rPr lang="tr-TR" sz="2400" b="1" dirty="0" err="1">
                <a:solidFill>
                  <a:schemeClr val="bg1">
                    <a:lumMod val="50000"/>
                  </a:schemeClr>
                </a:solidFill>
                <a:latin typeface="Lexend" panose="020B0604020202020204" charset="0"/>
              </a:rPr>
              <a:t>YouTube</a:t>
            </a:r>
            <a:r>
              <a:rPr lang="tr-TR" sz="2400" b="1" dirty="0">
                <a:solidFill>
                  <a:schemeClr val="bg1">
                    <a:lumMod val="50000"/>
                  </a:schemeClr>
                </a:solidFill>
                <a:latin typeface="Lexend" panose="020B0604020202020204" charset="0"/>
              </a:rPr>
              <a:t> </a:t>
            </a:r>
            <a:r>
              <a:rPr lang="tr-TR" sz="2400" b="1" dirty="0" err="1">
                <a:solidFill>
                  <a:schemeClr val="bg1">
                    <a:lumMod val="50000"/>
                  </a:schemeClr>
                </a:solidFill>
                <a:latin typeface="Lexend" panose="020B0604020202020204" charset="0"/>
              </a:rPr>
              <a:t>Events</a:t>
            </a:r>
            <a:endParaRPr lang="en-US" sz="2400" dirty="0">
              <a:solidFill>
                <a:schemeClr val="bg1">
                  <a:lumMod val="50000"/>
                </a:schemeClr>
              </a:solidFill>
            </a:endParaRPr>
          </a:p>
        </p:txBody>
      </p:sp>
      <p:pic>
        <p:nvPicPr>
          <p:cNvPr id="22" name="Picture 21">
            <a:extLst>
              <a:ext uri="{FF2B5EF4-FFF2-40B4-BE49-F238E27FC236}">
                <a16:creationId xmlns:a16="http://schemas.microsoft.com/office/drawing/2014/main" id="{EBD3FA92-67BA-4726-9E9C-6F7ABEB46F61}"/>
              </a:ext>
            </a:extLst>
          </p:cNvPr>
          <p:cNvPicPr>
            <a:picLocks noChangeAspect="1"/>
          </p:cNvPicPr>
          <p:nvPr/>
        </p:nvPicPr>
        <p:blipFill>
          <a:blip r:embed="rId6"/>
          <a:stretch>
            <a:fillRect/>
          </a:stretch>
        </p:blipFill>
        <p:spPr>
          <a:xfrm>
            <a:off x="9716707" y="4227299"/>
            <a:ext cx="1986412" cy="2320759"/>
          </a:xfrm>
          <a:prstGeom prst="rect">
            <a:avLst/>
          </a:prstGeom>
        </p:spPr>
      </p:pic>
      <p:sp>
        <p:nvSpPr>
          <p:cNvPr id="23" name="TextBox 22">
            <a:extLst>
              <a:ext uri="{FF2B5EF4-FFF2-40B4-BE49-F238E27FC236}">
                <a16:creationId xmlns:a16="http://schemas.microsoft.com/office/drawing/2014/main" id="{EADE90E3-BBBC-42B7-9E33-A203F0D0CADF}"/>
              </a:ext>
            </a:extLst>
          </p:cNvPr>
          <p:cNvSpPr txBox="1"/>
          <p:nvPr/>
        </p:nvSpPr>
        <p:spPr>
          <a:xfrm>
            <a:off x="7618826" y="3892134"/>
            <a:ext cx="4136448" cy="461665"/>
          </a:xfrm>
          <a:prstGeom prst="rect">
            <a:avLst/>
          </a:prstGeom>
          <a:noFill/>
        </p:spPr>
        <p:txBody>
          <a:bodyPr vert="horz" wrap="square">
            <a:spAutoFit/>
          </a:bodyPr>
          <a:lstStyle/>
          <a:p>
            <a:pPr algn="ctr"/>
            <a:r>
              <a:rPr lang="tr-TR" sz="2400" b="1" dirty="0" err="1">
                <a:solidFill>
                  <a:schemeClr val="bg1">
                    <a:lumMod val="50000"/>
                  </a:schemeClr>
                </a:solidFill>
                <a:latin typeface="Lexend" panose="020B0604020202020204" charset="0"/>
              </a:rPr>
              <a:t>Community</a:t>
            </a:r>
            <a:r>
              <a:rPr lang="tr-TR" sz="2400" b="1" dirty="0">
                <a:solidFill>
                  <a:schemeClr val="bg1">
                    <a:lumMod val="50000"/>
                  </a:schemeClr>
                </a:solidFill>
                <a:latin typeface="Lexend" panose="020B0604020202020204" charset="0"/>
              </a:rPr>
              <a:t> </a:t>
            </a:r>
            <a:r>
              <a:rPr lang="tr-TR" sz="2400" b="1" dirty="0" err="1">
                <a:solidFill>
                  <a:schemeClr val="bg1">
                    <a:lumMod val="50000"/>
                  </a:schemeClr>
                </a:solidFill>
                <a:latin typeface="Lexend" panose="020B0604020202020204" charset="0"/>
              </a:rPr>
              <a:t>Videos</a:t>
            </a:r>
            <a:endParaRPr lang="en-US" sz="2400" dirty="0">
              <a:solidFill>
                <a:schemeClr val="bg1">
                  <a:lumMod val="50000"/>
                </a:schemeClr>
              </a:solidFill>
            </a:endParaRPr>
          </a:p>
        </p:txBody>
      </p:sp>
    </p:spTree>
    <p:extLst>
      <p:ext uri="{BB962C8B-B14F-4D97-AF65-F5344CB8AC3E}">
        <p14:creationId xmlns:p14="http://schemas.microsoft.com/office/powerpoint/2010/main" val="2485011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community</a:t>
            </a:r>
            <a:r>
              <a:rPr lang="tr-TR" sz="2400" b="1" dirty="0">
                <a:solidFill>
                  <a:schemeClr val="bg1">
                    <a:lumMod val="50000"/>
                  </a:schemeClr>
                </a:solidFill>
                <a:latin typeface="Lexend" panose="020B0604020202020204" charset="0"/>
              </a:rPr>
              <a:t>/</a:t>
            </a:r>
            <a:r>
              <a:rPr lang="tr-TR" sz="2400" b="1" dirty="0" err="1">
                <a:solidFill>
                  <a:schemeClr val="bg1">
                    <a:lumMod val="50000"/>
                  </a:schemeClr>
                </a:solidFill>
                <a:latin typeface="Lexend" panose="020B0604020202020204" charset="0"/>
              </a:rPr>
              <a:t>discord</a:t>
            </a:r>
            <a:endParaRPr lang="en-US" sz="2400" dirty="0">
              <a:solidFill>
                <a:schemeClr val="bg1">
                  <a:lumMod val="50000"/>
                </a:schemeClr>
              </a:solidFill>
            </a:endParaRPr>
          </a:p>
        </p:txBody>
      </p:sp>
      <p:pic>
        <p:nvPicPr>
          <p:cNvPr id="4" name="Picture 3">
            <a:extLst>
              <a:ext uri="{FF2B5EF4-FFF2-40B4-BE49-F238E27FC236}">
                <a16:creationId xmlns:a16="http://schemas.microsoft.com/office/drawing/2014/main" id="{A87D123F-04EB-4E36-9EB5-C870B38603B0}"/>
              </a:ext>
            </a:extLst>
          </p:cNvPr>
          <p:cNvPicPr>
            <a:picLocks noChangeAspect="1"/>
          </p:cNvPicPr>
          <p:nvPr/>
        </p:nvPicPr>
        <p:blipFill>
          <a:blip r:embed="rId3"/>
          <a:stretch>
            <a:fillRect/>
          </a:stretch>
        </p:blipFill>
        <p:spPr>
          <a:xfrm>
            <a:off x="358361" y="1817265"/>
            <a:ext cx="11468100" cy="4152900"/>
          </a:xfrm>
          <a:prstGeom prst="rect">
            <a:avLst/>
          </a:prstGeom>
        </p:spPr>
      </p:pic>
    </p:spTree>
    <p:extLst>
      <p:ext uri="{BB962C8B-B14F-4D97-AF65-F5344CB8AC3E}">
        <p14:creationId xmlns:p14="http://schemas.microsoft.com/office/powerpoint/2010/main" val="127224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Reach Us</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contact</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9BB6472F-5E08-48BC-AEDE-C5A60E3D4B13}"/>
              </a:ext>
            </a:extLst>
          </p:cNvPr>
          <p:cNvPicPr>
            <a:picLocks noChangeAspect="1"/>
          </p:cNvPicPr>
          <p:nvPr/>
        </p:nvPicPr>
        <p:blipFill>
          <a:blip r:embed="rId3"/>
          <a:stretch>
            <a:fillRect/>
          </a:stretch>
        </p:blipFill>
        <p:spPr>
          <a:xfrm>
            <a:off x="7287854" y="-1"/>
            <a:ext cx="4557440" cy="6962757"/>
          </a:xfrm>
          <a:prstGeom prst="rect">
            <a:avLst/>
          </a:prstGeom>
        </p:spPr>
      </p:pic>
      <p:sp>
        <p:nvSpPr>
          <p:cNvPr id="8" name="TextBox 7">
            <a:extLst>
              <a:ext uri="{FF2B5EF4-FFF2-40B4-BE49-F238E27FC236}">
                <a16:creationId xmlns:a16="http://schemas.microsoft.com/office/drawing/2014/main" id="{75E8C713-B50E-46B9-83F7-29F67EC3077F}"/>
              </a:ext>
            </a:extLst>
          </p:cNvPr>
          <p:cNvSpPr txBox="1"/>
          <p:nvPr/>
        </p:nvSpPr>
        <p:spPr>
          <a:xfrm>
            <a:off x="302664" y="3085237"/>
            <a:ext cx="6568444" cy="1323439"/>
          </a:xfrm>
          <a:prstGeom prst="rect">
            <a:avLst/>
          </a:prstGeom>
          <a:noFill/>
        </p:spPr>
        <p:txBody>
          <a:bodyPr wrap="square">
            <a:spAutoFit/>
          </a:bodyPr>
          <a:lstStyle/>
          <a:p>
            <a:r>
              <a:rPr lang="en-US" sz="4000" dirty="0">
                <a:solidFill>
                  <a:schemeClr val="bg2">
                    <a:lumMod val="90000"/>
                    <a:lumOff val="10000"/>
                  </a:schemeClr>
                </a:solidFill>
                <a:latin typeface="+mn-lt"/>
              </a:rPr>
              <a:t>📨 sales@</a:t>
            </a:r>
            <a:r>
              <a:rPr lang="tr-TR" sz="4000" dirty="0">
                <a:solidFill>
                  <a:schemeClr val="bg2">
                    <a:lumMod val="90000"/>
                    <a:lumOff val="10000"/>
                  </a:schemeClr>
                </a:solidFill>
                <a:latin typeface="+mn-lt"/>
              </a:rPr>
              <a:t>volosoft.com</a:t>
            </a:r>
            <a:endParaRPr lang="en-US" sz="4000" dirty="0">
              <a:solidFill>
                <a:schemeClr val="bg2">
                  <a:lumMod val="90000"/>
                  <a:lumOff val="10000"/>
                </a:schemeClr>
              </a:solidFill>
              <a:latin typeface="+mn-lt"/>
            </a:endParaRPr>
          </a:p>
          <a:p>
            <a:r>
              <a:rPr lang="en-US" sz="4000" dirty="0">
                <a:solidFill>
                  <a:schemeClr val="bg2">
                    <a:lumMod val="90000"/>
                    <a:lumOff val="10000"/>
                  </a:schemeClr>
                </a:solidFill>
                <a:latin typeface="+mn-lt"/>
              </a:rPr>
              <a:t>📨 info@abp.io </a:t>
            </a:r>
          </a:p>
        </p:txBody>
      </p:sp>
    </p:spTree>
    <p:extLst>
      <p:ext uri="{BB962C8B-B14F-4D97-AF65-F5344CB8AC3E}">
        <p14:creationId xmlns:p14="http://schemas.microsoft.com/office/powerpoint/2010/main" val="340052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42672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Discount</a:t>
            </a:r>
            <a:r>
              <a:rPr lang="tr-TR" sz="4400" b="1" i="0" dirty="0">
                <a:solidFill>
                  <a:srgbClr val="1E2127"/>
                </a:solidFill>
                <a:effectLst/>
                <a:latin typeface="Lexend" panose="020B0604020202020204" charset="0"/>
              </a:rPr>
              <a:t> Code</a:t>
            </a:r>
            <a:endParaRPr lang="en-US" sz="4400" b="1" i="0" dirty="0">
              <a:solidFill>
                <a:srgbClr val="1E2127"/>
              </a:solidFill>
              <a:effectLst/>
              <a:latin typeface="Lexend" panose="020B0604020202020204" charset="0"/>
            </a:endParaRPr>
          </a:p>
        </p:txBody>
      </p:sp>
      <p:sp>
        <p:nvSpPr>
          <p:cNvPr id="8" name="Google Shape;101;p2">
            <a:extLst>
              <a:ext uri="{FF2B5EF4-FFF2-40B4-BE49-F238E27FC236}">
                <a16:creationId xmlns:a16="http://schemas.microsoft.com/office/drawing/2014/main" id="{84A0B882-6FA0-48ED-BDE0-9CC601CDB911}"/>
              </a:ext>
            </a:extLst>
          </p:cNvPr>
          <p:cNvSpPr txBox="1"/>
          <p:nvPr/>
        </p:nvSpPr>
        <p:spPr>
          <a:xfrm>
            <a:off x="358360" y="3238500"/>
            <a:ext cx="11239965" cy="708763"/>
          </a:xfrm>
          <a:prstGeom prst="rect">
            <a:avLst/>
          </a:prstGeom>
          <a:noFill/>
          <a:ln>
            <a:noFill/>
          </a:ln>
        </p:spPr>
        <p:txBody>
          <a:bodyPr spcFirstLastPara="1" wrap="square" lIns="91425" tIns="45700" rIns="91425" bIns="45700" anchor="t" anchorCtr="0">
            <a:normAutofit fontScale="70000" lnSpcReduction="20000"/>
          </a:bodyPr>
          <a:lstStyle/>
          <a:p>
            <a:r>
              <a:rPr lang="tr-TR" sz="4400" b="1" i="0" dirty="0">
                <a:solidFill>
                  <a:schemeClr val="bg2">
                    <a:lumMod val="90000"/>
                    <a:lumOff val="10000"/>
                  </a:schemeClr>
                </a:solidFill>
                <a:effectLst/>
                <a:latin typeface="Lexend" panose="020B0604020202020204" charset="0"/>
              </a:rPr>
              <a:t>https://abp.io/pricing?discount-code=f8801d617f2a</a:t>
            </a:r>
          </a:p>
          <a:p>
            <a:endParaRPr lang="en-US" sz="4400" b="1" i="0" dirty="0">
              <a:solidFill>
                <a:schemeClr val="bg2">
                  <a:lumMod val="90000"/>
                  <a:lumOff val="10000"/>
                </a:schemeClr>
              </a:solidFill>
              <a:effectLst/>
              <a:latin typeface="Lexend" panose="020B0604020202020204" charset="0"/>
            </a:endParaRPr>
          </a:p>
        </p:txBody>
      </p:sp>
    </p:spTree>
    <p:extLst>
      <p:ext uri="{BB962C8B-B14F-4D97-AF65-F5344CB8AC3E}">
        <p14:creationId xmlns:p14="http://schemas.microsoft.com/office/powerpoint/2010/main" val="289574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2CF68-3F41-48E5-854E-B3357BD65493}"/>
              </a:ext>
            </a:extLst>
          </p:cNvPr>
          <p:cNvPicPr>
            <a:picLocks noChangeAspect="1"/>
          </p:cNvPicPr>
          <p:nvPr/>
        </p:nvPicPr>
        <p:blipFill>
          <a:blip r:embed="rId3"/>
          <a:stretch>
            <a:fillRect/>
          </a:stretch>
        </p:blipFill>
        <p:spPr>
          <a:xfrm>
            <a:off x="266700" y="1771650"/>
            <a:ext cx="11658600" cy="3314700"/>
          </a:xfrm>
          <a:prstGeom prst="rect">
            <a:avLst/>
          </a:prstGeom>
        </p:spPr>
      </p:pic>
      <p:sp>
        <p:nvSpPr>
          <p:cNvPr id="6" name="Google Shape;101;p2">
            <a:extLst>
              <a:ext uri="{FF2B5EF4-FFF2-40B4-BE49-F238E27FC236}">
                <a16:creationId xmlns:a16="http://schemas.microsoft.com/office/drawing/2014/main" id="{E4A8D489-7FA7-4DA9-8B43-98E20353D09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138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B0938625-8E49-4871-875C-14FFEE1963B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Hands-on ABP Demo</a:t>
            </a:r>
            <a:endParaRPr lang="en-US" sz="4400" b="1" i="0" dirty="0">
              <a:solidFill>
                <a:srgbClr val="1E2127"/>
              </a:solidFill>
              <a:effectLst/>
              <a:latin typeface="Lexend" panose="020B0604020202020204" charset="0"/>
            </a:endParaRPr>
          </a:p>
        </p:txBody>
      </p:sp>
      <p:sp>
        <p:nvSpPr>
          <p:cNvPr id="4" name="TextBox 3">
            <a:extLst>
              <a:ext uri="{FF2B5EF4-FFF2-40B4-BE49-F238E27FC236}">
                <a16:creationId xmlns:a16="http://schemas.microsoft.com/office/drawing/2014/main" id="{EC78238B-6260-4BC5-838B-1AE7CB69A6FC}"/>
              </a:ext>
            </a:extLst>
          </p:cNvPr>
          <p:cNvSpPr txBox="1"/>
          <p:nvPr/>
        </p:nvSpPr>
        <p:spPr>
          <a:xfrm>
            <a:off x="680649" y="2779812"/>
            <a:ext cx="8730052" cy="1569660"/>
          </a:xfrm>
          <a:prstGeom prst="rect">
            <a:avLst/>
          </a:prstGeom>
          <a:noFill/>
        </p:spPr>
        <p:txBody>
          <a:bodyPr wrap="square">
            <a:spAutoFit/>
          </a:bodyPr>
          <a:lstStyle/>
          <a:p>
            <a:pPr marL="342900" indent="-342900">
              <a:buFont typeface="+mj-lt"/>
              <a:buAutoNum type="arabicPeriod"/>
            </a:pPr>
            <a:r>
              <a:rPr lang="tr-TR" sz="3200" dirty="0"/>
              <a:t> </a:t>
            </a:r>
            <a:r>
              <a:rPr lang="en-US" sz="3200" dirty="0"/>
              <a:t>Creating a </a:t>
            </a:r>
            <a:r>
              <a:rPr lang="tr-TR" sz="3200" dirty="0"/>
              <a:t>n</a:t>
            </a:r>
            <a:r>
              <a:rPr lang="en-US" sz="3200" dirty="0" err="1"/>
              <a:t>ew</a:t>
            </a:r>
            <a:r>
              <a:rPr lang="en-US" sz="3200" dirty="0"/>
              <a:t> </a:t>
            </a:r>
            <a:r>
              <a:rPr lang="tr-TR" sz="3200" dirty="0"/>
              <a:t>p</a:t>
            </a:r>
            <a:r>
              <a:rPr lang="en-US" sz="3200" dirty="0" err="1"/>
              <a:t>roject</a:t>
            </a:r>
            <a:r>
              <a:rPr lang="en-US" sz="3200" dirty="0"/>
              <a:t> via </a:t>
            </a:r>
            <a:r>
              <a:rPr lang="tr-TR" sz="3200" dirty="0"/>
              <a:t>ABP </a:t>
            </a:r>
            <a:r>
              <a:rPr lang="en-US" sz="3200" dirty="0"/>
              <a:t>Studio</a:t>
            </a:r>
            <a:endParaRPr lang="tr-TR" sz="3200" dirty="0"/>
          </a:p>
          <a:p>
            <a:pPr marL="342900" indent="-342900">
              <a:buFont typeface="+mj-lt"/>
              <a:buAutoNum type="arabicPeriod"/>
            </a:pPr>
            <a:r>
              <a:rPr lang="tr-TR" sz="3200" dirty="0"/>
              <a:t> </a:t>
            </a:r>
            <a:r>
              <a:rPr lang="en-US" sz="3200" dirty="0"/>
              <a:t>Running &amp; </a:t>
            </a:r>
            <a:r>
              <a:rPr lang="tr-TR" sz="3200" dirty="0"/>
              <a:t>n</a:t>
            </a:r>
            <a:r>
              <a:rPr lang="en-US" sz="3200" dirty="0" err="1"/>
              <a:t>avigating</a:t>
            </a:r>
            <a:r>
              <a:rPr lang="en-US" sz="3200" dirty="0"/>
              <a:t> the </a:t>
            </a:r>
            <a:r>
              <a:rPr lang="tr-TR" sz="3200" dirty="0"/>
              <a:t>g</a:t>
            </a:r>
            <a:r>
              <a:rPr lang="en-US" sz="3200" dirty="0" err="1"/>
              <a:t>enerated</a:t>
            </a:r>
            <a:r>
              <a:rPr lang="en-US" sz="3200" dirty="0"/>
              <a:t> </a:t>
            </a:r>
            <a:r>
              <a:rPr lang="tr-TR" sz="3200" dirty="0"/>
              <a:t>p</a:t>
            </a:r>
            <a:r>
              <a:rPr lang="en-US" sz="3200" dirty="0" err="1"/>
              <a:t>roject</a:t>
            </a:r>
            <a:endParaRPr lang="tr-TR" sz="3200" dirty="0"/>
          </a:p>
          <a:p>
            <a:pPr marL="342900" indent="-342900">
              <a:buFont typeface="+mj-lt"/>
              <a:buAutoNum type="arabicPeriod"/>
            </a:pPr>
            <a:r>
              <a:rPr lang="tr-TR" sz="3200" dirty="0"/>
              <a:t> </a:t>
            </a:r>
            <a:r>
              <a:rPr lang="en-US" sz="3200" dirty="0"/>
              <a:t>Generating CRUD </a:t>
            </a:r>
            <a:r>
              <a:rPr lang="tr-TR" sz="3200" dirty="0"/>
              <a:t>p</a:t>
            </a:r>
            <a:r>
              <a:rPr lang="en-US" sz="3200" dirty="0"/>
              <a:t>age</a:t>
            </a:r>
            <a:r>
              <a:rPr lang="tr-TR" sz="3200" dirty="0"/>
              <a:t>s</a:t>
            </a:r>
            <a:r>
              <a:rPr lang="en-US" sz="3200" dirty="0"/>
              <a:t> via </a:t>
            </a:r>
            <a:r>
              <a:rPr lang="tr-TR" sz="3200" dirty="0"/>
              <a:t>ABP </a:t>
            </a:r>
            <a:r>
              <a:rPr lang="en-US" sz="3200" dirty="0"/>
              <a:t>Suite</a:t>
            </a:r>
          </a:p>
        </p:txBody>
      </p:sp>
    </p:spTree>
    <p:extLst>
      <p:ext uri="{BB962C8B-B14F-4D97-AF65-F5344CB8AC3E}">
        <p14:creationId xmlns:p14="http://schemas.microsoft.com/office/powerpoint/2010/main" val="2988941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blip>
          <a:srcRect/>
          <a:stretch/>
        </p:blipFill>
        <p:spPr>
          <a:xfrm>
            <a:off x="4897555" y="360653"/>
            <a:ext cx="2396890" cy="642597"/>
          </a:xfrm>
          <a:prstGeom prst="rect">
            <a:avLst/>
          </a:prstGeom>
          <a:noFill/>
          <a:ln>
            <a:noFill/>
          </a:ln>
        </p:spPr>
      </p:pic>
      <p:sp>
        <p:nvSpPr>
          <p:cNvPr id="89" name="Google Shape;89;p1"/>
          <p:cNvSpPr txBox="1"/>
          <p:nvPr/>
        </p:nvSpPr>
        <p:spPr>
          <a:xfrm>
            <a:off x="0" y="2382761"/>
            <a:ext cx="12192000" cy="2102374"/>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4500"/>
              <a:buFont typeface="Lexend"/>
              <a:buNone/>
            </a:pPr>
            <a:r>
              <a:rPr lang="tr-TR" sz="9600" b="1" dirty="0" err="1">
                <a:solidFill>
                  <a:schemeClr val="lt1"/>
                </a:solidFill>
                <a:latin typeface="Lexend"/>
                <a:ea typeface="Lexend"/>
                <a:cs typeface="Lexend"/>
                <a:sym typeface="Lexend"/>
              </a:rPr>
              <a:t>Thank</a:t>
            </a:r>
            <a:r>
              <a:rPr lang="tr-TR" sz="9600" b="1" dirty="0">
                <a:solidFill>
                  <a:schemeClr val="lt1"/>
                </a:solidFill>
                <a:latin typeface="Lexend"/>
                <a:ea typeface="Lexend"/>
                <a:cs typeface="Lexend"/>
                <a:sym typeface="Lexend"/>
              </a:rPr>
              <a:t> </a:t>
            </a:r>
            <a:r>
              <a:rPr lang="tr-TR" sz="9600" b="1" dirty="0" err="1">
                <a:solidFill>
                  <a:schemeClr val="lt1"/>
                </a:solidFill>
                <a:latin typeface="Lexend"/>
                <a:ea typeface="Lexend"/>
                <a:cs typeface="Lexend"/>
                <a:sym typeface="Lexend"/>
              </a:rPr>
              <a:t>You</a:t>
            </a:r>
            <a:endParaRPr sz="3600" dirty="0"/>
          </a:p>
        </p:txBody>
      </p:sp>
      <p:grpSp>
        <p:nvGrpSpPr>
          <p:cNvPr id="3" name="Group 2">
            <a:extLst>
              <a:ext uri="{FF2B5EF4-FFF2-40B4-BE49-F238E27FC236}">
                <a16:creationId xmlns:a16="http://schemas.microsoft.com/office/drawing/2014/main" id="{15780D2D-E5DD-4EFE-8DD3-C1C0D38BD4F2}"/>
              </a:ext>
            </a:extLst>
          </p:cNvPr>
          <p:cNvGrpSpPr/>
          <p:nvPr/>
        </p:nvGrpSpPr>
        <p:grpSpPr>
          <a:xfrm>
            <a:off x="654352" y="5038762"/>
            <a:ext cx="6497100" cy="907966"/>
            <a:chOff x="2066261" y="4102670"/>
            <a:chExt cx="6497100" cy="907966"/>
          </a:xfrm>
        </p:grpSpPr>
        <p:sp>
          <p:nvSpPr>
            <p:cNvPr id="91" name="Google Shape;91;p1"/>
            <p:cNvSpPr txBox="1"/>
            <p:nvPr/>
          </p:nvSpPr>
          <p:spPr>
            <a:xfrm>
              <a:off x="2066261" y="4102670"/>
              <a:ext cx="6497100" cy="507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800"/>
                <a:buFont typeface="Poppins Medium"/>
                <a:buNone/>
              </a:pPr>
              <a:r>
                <a:rPr lang="tr-TR" sz="2800" dirty="0">
                  <a:solidFill>
                    <a:schemeClr val="lt1"/>
                  </a:solidFill>
                  <a:latin typeface="Poppins Medium"/>
                  <a:ea typeface="Poppins Medium"/>
                  <a:cs typeface="Poppins Medium"/>
                  <a:sym typeface="Poppins Medium"/>
                </a:rPr>
                <a:t>Alper Ebicoglu</a:t>
              </a:r>
              <a:endParaRPr sz="2800" b="0" i="0" u="none" strike="noStrike" cap="none" dirty="0">
                <a:solidFill>
                  <a:schemeClr val="lt1"/>
                </a:solidFill>
                <a:latin typeface="Poppins Medium"/>
                <a:ea typeface="Poppins Medium"/>
                <a:cs typeface="Poppins Medium"/>
                <a:sym typeface="Poppins Medium"/>
              </a:endParaRPr>
            </a:p>
          </p:txBody>
        </p:sp>
        <p:sp>
          <p:nvSpPr>
            <p:cNvPr id="92" name="Google Shape;92;p1"/>
            <p:cNvSpPr txBox="1"/>
            <p:nvPr/>
          </p:nvSpPr>
          <p:spPr>
            <a:xfrm>
              <a:off x="2066261" y="4610436"/>
              <a:ext cx="6497100" cy="4002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spcBef>
                  <a:spcPts val="0"/>
                </a:spcBef>
                <a:spcAft>
                  <a:spcPts val="0"/>
                </a:spcAft>
                <a:buClr>
                  <a:schemeClr val="lt2"/>
                </a:buClr>
                <a:buSzPct val="100000"/>
                <a:buFont typeface="Poppins"/>
                <a:buNone/>
              </a:pPr>
              <a:r>
                <a:rPr lang="tr-TR" sz="1800" b="0" i="0" u="none" strike="noStrike" cap="none" dirty="0">
                  <a:solidFill>
                    <a:schemeClr val="lt2"/>
                  </a:solidFill>
                  <a:latin typeface="Poppins"/>
                  <a:ea typeface="Poppins"/>
                  <a:cs typeface="Poppins"/>
                  <a:sym typeface="Poppins"/>
                </a:rPr>
                <a:t>ABP Team </a:t>
              </a:r>
              <a:r>
                <a:rPr lang="tr-TR" sz="1800" b="0" i="0" u="none" strike="noStrike" cap="none" dirty="0" err="1">
                  <a:solidFill>
                    <a:schemeClr val="lt2"/>
                  </a:solidFill>
                  <a:latin typeface="Poppins"/>
                  <a:ea typeface="Poppins"/>
                  <a:cs typeface="Poppins"/>
                  <a:sym typeface="Poppins"/>
                </a:rPr>
                <a:t>Leader</a:t>
              </a:r>
              <a:endParaRPr sz="1800" b="0" i="0" u="none" strike="noStrike" cap="none" dirty="0">
                <a:solidFill>
                  <a:schemeClr val="lt2"/>
                </a:solidFill>
                <a:latin typeface="Poppins"/>
                <a:ea typeface="Poppins"/>
                <a:cs typeface="Poppins"/>
                <a:sym typeface="Poppins"/>
              </a:endParaRPr>
            </a:p>
          </p:txBody>
        </p:sp>
      </p:grpSp>
      <p:grpSp>
        <p:nvGrpSpPr>
          <p:cNvPr id="2" name="Group 1">
            <a:extLst>
              <a:ext uri="{FF2B5EF4-FFF2-40B4-BE49-F238E27FC236}">
                <a16:creationId xmlns:a16="http://schemas.microsoft.com/office/drawing/2014/main" id="{BCE26686-1A50-4DD2-BFD6-93D08D68E318}"/>
              </a:ext>
            </a:extLst>
          </p:cNvPr>
          <p:cNvGrpSpPr/>
          <p:nvPr/>
        </p:nvGrpSpPr>
        <p:grpSpPr>
          <a:xfrm>
            <a:off x="9298181" y="5038762"/>
            <a:ext cx="5644927" cy="841385"/>
            <a:chOff x="852616" y="5443173"/>
            <a:chExt cx="5644927" cy="841385"/>
          </a:xfrm>
        </p:grpSpPr>
        <p:pic>
          <p:nvPicPr>
            <p:cNvPr id="93" name="Google Shape;93;p1"/>
            <p:cNvPicPr preferRelativeResize="0"/>
            <p:nvPr/>
          </p:nvPicPr>
          <p:blipFill rotWithShape="1">
            <a:blip r:embed="rId5">
              <a:alphaModFix/>
            </a:blip>
            <a:srcRect/>
            <a:stretch/>
          </p:blipFill>
          <p:spPr>
            <a:xfrm>
              <a:off x="852616" y="5500179"/>
              <a:ext cx="318353" cy="318353"/>
            </a:xfrm>
            <a:prstGeom prst="rect">
              <a:avLst/>
            </a:prstGeom>
            <a:noFill/>
            <a:ln>
              <a:noFill/>
            </a:ln>
          </p:spPr>
        </p:pic>
        <p:pic>
          <p:nvPicPr>
            <p:cNvPr id="94" name="Google Shape;94;p1"/>
            <p:cNvPicPr preferRelativeResize="0"/>
            <p:nvPr/>
          </p:nvPicPr>
          <p:blipFill rotWithShape="1">
            <a:blip r:embed="rId6">
              <a:alphaModFix/>
            </a:blip>
            <a:srcRect/>
            <a:stretch/>
          </p:blipFill>
          <p:spPr>
            <a:xfrm>
              <a:off x="852616" y="5966206"/>
              <a:ext cx="318352" cy="318352"/>
            </a:xfrm>
            <a:prstGeom prst="rect">
              <a:avLst/>
            </a:prstGeom>
            <a:noFill/>
            <a:ln>
              <a:noFill/>
            </a:ln>
          </p:spPr>
        </p:pic>
        <p:sp>
          <p:nvSpPr>
            <p:cNvPr id="95" name="Google Shape;95;p1"/>
            <p:cNvSpPr txBox="1"/>
            <p:nvPr/>
          </p:nvSpPr>
          <p:spPr>
            <a:xfrm>
              <a:off x="1259613" y="5443173"/>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alperebicoglu</a:t>
              </a:r>
              <a:endParaRPr sz="1500" b="0" i="0" u="none" strike="noStrike" cap="none" dirty="0">
                <a:solidFill>
                  <a:schemeClr val="lt2"/>
                </a:solidFill>
                <a:latin typeface="Poppins"/>
                <a:ea typeface="Poppins"/>
                <a:cs typeface="Poppins"/>
                <a:sym typeface="Poppins"/>
              </a:endParaRPr>
            </a:p>
          </p:txBody>
        </p:sp>
        <p:sp>
          <p:nvSpPr>
            <p:cNvPr id="96" name="Google Shape;96;p1"/>
            <p:cNvSpPr txBox="1"/>
            <p:nvPr/>
          </p:nvSpPr>
          <p:spPr>
            <a:xfrm>
              <a:off x="1259613" y="5901317"/>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ebicoglu</a:t>
              </a:r>
              <a:endParaRPr sz="1500" b="0" i="0" u="none" strike="noStrike" cap="none" dirty="0">
                <a:solidFill>
                  <a:schemeClr val="lt2"/>
                </a:solidFill>
                <a:latin typeface="Poppins"/>
                <a:ea typeface="Poppins"/>
                <a:cs typeface="Poppins"/>
                <a:sym typeface="Poppins"/>
              </a:endParaRPr>
            </a:p>
          </p:txBody>
        </p:sp>
      </p:grpSp>
    </p:spTree>
    <p:extLst>
      <p:ext uri="{BB962C8B-B14F-4D97-AF65-F5344CB8AC3E}">
        <p14:creationId xmlns:p14="http://schemas.microsoft.com/office/powerpoint/2010/main" val="259243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4C8C92-44B4-4C1F-B2A3-ED801AAC34E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2195F25-BC24-4CAB-847C-B36E43CDDD20}"/>
              </a:ext>
            </a:extLst>
          </p:cNvPr>
          <p:cNvPicPr>
            <a:picLocks noChangeAspect="1"/>
          </p:cNvPicPr>
          <p:nvPr/>
        </p:nvPicPr>
        <p:blipFill>
          <a:blip r:embed="rId3"/>
          <a:stretch>
            <a:fillRect/>
          </a:stretch>
        </p:blipFill>
        <p:spPr>
          <a:xfrm>
            <a:off x="376238" y="938491"/>
            <a:ext cx="11439525" cy="5734050"/>
          </a:xfrm>
          <a:prstGeom prst="rect">
            <a:avLst/>
          </a:prstGeom>
        </p:spPr>
      </p:pic>
      <p:sp>
        <p:nvSpPr>
          <p:cNvPr id="6" name="Google Shape;101;p2">
            <a:extLst>
              <a:ext uri="{FF2B5EF4-FFF2-40B4-BE49-F238E27FC236}">
                <a16:creationId xmlns:a16="http://schemas.microsoft.com/office/drawing/2014/main" id="{1D342150-B9D8-4F34-BDEB-FFDC41BE4B64}"/>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23339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339132-431C-4B2B-90EB-19C1491F8865}"/>
              </a:ext>
            </a:extLst>
          </p:cNvPr>
          <p:cNvPicPr>
            <a:picLocks noChangeAspect="1"/>
          </p:cNvPicPr>
          <p:nvPr/>
        </p:nvPicPr>
        <p:blipFill>
          <a:blip r:embed="rId3"/>
          <a:stretch>
            <a:fillRect/>
          </a:stretch>
        </p:blipFill>
        <p:spPr>
          <a:xfrm>
            <a:off x="385762" y="1728787"/>
            <a:ext cx="11420475" cy="3400425"/>
          </a:xfrm>
          <a:prstGeom prst="rect">
            <a:avLst/>
          </a:prstGeom>
        </p:spPr>
      </p:pic>
      <p:sp>
        <p:nvSpPr>
          <p:cNvPr id="6" name="Google Shape;101;p2">
            <a:extLst>
              <a:ext uri="{FF2B5EF4-FFF2-40B4-BE49-F238E27FC236}">
                <a16:creationId xmlns:a16="http://schemas.microsoft.com/office/drawing/2014/main" id="{E351347B-E9F4-405E-9333-82F534C6C9C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43249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01589E-E7EA-4DB8-8CC7-CF59C025B143}"/>
              </a:ext>
            </a:extLst>
          </p:cNvPr>
          <p:cNvPicPr>
            <a:picLocks noChangeAspect="1"/>
          </p:cNvPicPr>
          <p:nvPr/>
        </p:nvPicPr>
        <p:blipFill>
          <a:blip r:embed="rId2"/>
          <a:stretch>
            <a:fillRect/>
          </a:stretch>
        </p:blipFill>
        <p:spPr>
          <a:xfrm>
            <a:off x="404812" y="1604962"/>
            <a:ext cx="11382375" cy="3648075"/>
          </a:xfrm>
          <a:prstGeom prst="rect">
            <a:avLst/>
          </a:prstGeom>
        </p:spPr>
      </p:pic>
      <p:sp>
        <p:nvSpPr>
          <p:cNvPr id="6" name="Google Shape;101;p2">
            <a:extLst>
              <a:ext uri="{FF2B5EF4-FFF2-40B4-BE49-F238E27FC236}">
                <a16:creationId xmlns:a16="http://schemas.microsoft.com/office/drawing/2014/main" id="{38B5DAD2-6C3B-41D7-9DE3-E2F445FF52A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82986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C10F8-0412-4C2A-946F-BBD4AE5F35D9}"/>
              </a:ext>
            </a:extLst>
          </p:cNvPr>
          <p:cNvPicPr>
            <a:picLocks noChangeAspect="1"/>
          </p:cNvPicPr>
          <p:nvPr/>
        </p:nvPicPr>
        <p:blipFill>
          <a:blip r:embed="rId2"/>
          <a:stretch>
            <a:fillRect/>
          </a:stretch>
        </p:blipFill>
        <p:spPr>
          <a:xfrm>
            <a:off x="371475" y="1333500"/>
            <a:ext cx="11449050" cy="4191000"/>
          </a:xfrm>
          <a:prstGeom prst="rect">
            <a:avLst/>
          </a:prstGeom>
        </p:spPr>
      </p:pic>
      <p:sp>
        <p:nvSpPr>
          <p:cNvPr id="6" name="Google Shape;101;p2">
            <a:extLst>
              <a:ext uri="{FF2B5EF4-FFF2-40B4-BE49-F238E27FC236}">
                <a16:creationId xmlns:a16="http://schemas.microsoft.com/office/drawing/2014/main" id="{5BB0155A-44E2-442E-BFFB-DEF86868107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484165510"/>
      </p:ext>
    </p:extLst>
  </p:cSld>
  <p:clrMapOvr>
    <a:masterClrMapping/>
  </p:clrMapOvr>
</p:sld>
</file>

<file path=ppt/theme/theme1.xml><?xml version="1.0" encoding="utf-8"?>
<a:theme xmlns:a="http://schemas.openxmlformats.org/drawingml/2006/main"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1977</Words>
  <Application>Microsoft Office PowerPoint</Application>
  <PresentationFormat>Widescreen</PresentationFormat>
  <Paragraphs>342</Paragraphs>
  <Slides>51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Play</vt:lpstr>
      <vt:lpstr>Wingdings</vt:lpstr>
      <vt:lpstr>Poppins</vt:lpstr>
      <vt:lpstr>Lexend</vt:lpstr>
      <vt:lpstr>Poppins Medium</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Volosoft Bilisim</dc:creator>
  <cp:lastModifiedBy>Alper Ebiçoğlu</cp:lastModifiedBy>
  <cp:revision>69</cp:revision>
  <dcterms:created xsi:type="dcterms:W3CDTF">2024-10-07T11:11:00Z</dcterms:created>
  <dcterms:modified xsi:type="dcterms:W3CDTF">2025-09-18T06:41:56Z</dcterms:modified>
</cp:coreProperties>
</file>